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72" r:id="rId2"/>
    <p:sldId id="274" r:id="rId3"/>
    <p:sldId id="271" r:id="rId4"/>
    <p:sldId id="275" r:id="rId5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3737"/>
    <a:srgbClr val="6767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166965-F635-4656-B09A-CA54B0BE944E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DDD112-5ADB-4EA8-981C-7936AF936D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058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E25E6049-0CD7-493A-8DC0-337E8FB11C37}" type="datetimeFigureOut">
              <a:rPr lang="en-US" smtClean="0"/>
              <a:t>2/11/2025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AAB89490-EF97-4D6B-98E2-A2335CD8609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522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-12192" y="6053328"/>
            <a:ext cx="2999232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1" name="Rectangle 10"/>
          <p:cNvSpPr/>
          <p:nvPr/>
        </p:nvSpPr>
        <p:spPr>
          <a:xfrm>
            <a:off x="3145536" y="6044184"/>
            <a:ext cx="90464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149600" y="4038600"/>
            <a:ext cx="8636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149600" y="6050037"/>
            <a:ext cx="89408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01600" y="6068699"/>
            <a:ext cx="27432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780524" y="236546"/>
            <a:ext cx="78232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0668000" y="228600"/>
            <a:ext cx="11176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317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583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609608"/>
            <a:ext cx="27432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1"/>
            <a:ext cx="74168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737600" y="6248410"/>
            <a:ext cx="2946400" cy="365125"/>
          </a:xfrm>
        </p:spPr>
        <p:txBody>
          <a:bodyPr/>
          <a:lstStyle/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2" y="6248215"/>
            <a:ext cx="743131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8128425" y="0"/>
            <a:ext cx="42672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8189385" y="609600"/>
            <a:ext cx="3048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8189385" y="0"/>
            <a:ext cx="3048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075085" y="103718"/>
            <a:ext cx="533400" cy="325968"/>
          </a:xfrm>
        </p:spPr>
        <p:txBody>
          <a:bodyPr/>
          <a:lstStyle/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410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6864" y="228600"/>
            <a:ext cx="108712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816864" y="1600200"/>
            <a:ext cx="108712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2389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13" y="2743208"/>
            <a:ext cx="9497484" cy="1673225"/>
          </a:xfrm>
        </p:spPr>
        <p:txBody>
          <a:bodyPr anchor="t">
            <a:normAutofit/>
          </a:bodyPr>
          <a:lstStyle>
            <a:lvl1pPr marL="0" indent="0">
              <a:buNone/>
              <a:defRPr sz="4400" b="1" i="1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12192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7272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1828800" y="1600200"/>
            <a:ext cx="103632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600200"/>
            <a:ext cx="1016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7272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3685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812800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459868" y="1589567"/>
            <a:ext cx="5181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17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73051"/>
            <a:ext cx="108712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812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400800" y="2438400"/>
            <a:ext cx="51816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812800" y="1752600"/>
            <a:ext cx="51816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6400800" y="1752600"/>
            <a:ext cx="51816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12646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561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711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195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800" y="273051"/>
            <a:ext cx="107696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12800" y="1752600"/>
            <a:ext cx="21336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3149600" y="1752600"/>
            <a:ext cx="85344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0894185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33600" y="5486400"/>
            <a:ext cx="97536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12192" y="4572000"/>
            <a:ext cx="12192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-12192" y="4663440"/>
            <a:ext cx="195072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2060448" y="4654296"/>
            <a:ext cx="10131552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4648200"/>
            <a:ext cx="97536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930400" y="0"/>
            <a:ext cx="134112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8331200" y="6248408"/>
            <a:ext cx="3556000" cy="365125"/>
          </a:xfrm>
        </p:spPr>
        <p:txBody>
          <a:bodyPr rtlCol="0"/>
          <a:lstStyle/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1"/>
            <a:ext cx="19304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2133600" y="6248214"/>
            <a:ext cx="6096000" cy="365125"/>
          </a:xfr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80768" y="0"/>
            <a:ext cx="10111232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417810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812800" y="228600"/>
            <a:ext cx="108712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816864" y="1600200"/>
            <a:ext cx="108712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128000" y="6248408"/>
            <a:ext cx="3556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BE6E3C9-14B0-407A-AF40-3434DB786078}" type="datetimeFigureOut">
              <a:rPr lang="en-US" smtClean="0"/>
              <a:pPr/>
              <a:t>2/11/2025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812802" y="6248214"/>
            <a:ext cx="7228111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12192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7112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787400" y="1280160"/>
            <a:ext cx="11404601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7112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CDCD82D-6B44-412E-ABFA-6E6D0D4AA39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79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6516AEE-08A0-1D5B-768E-BF6A40B97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Subaward Purchase Order Receipt Changes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BDBC0C-A61A-36F1-8491-9E39AC5308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Pamela Prince – Sponsored Program Accounting</a:t>
            </a:r>
          </a:p>
          <a:p>
            <a:r>
              <a:rPr lang="en-US" dirty="0"/>
              <a:t>Angie Mann – Accounts Payable and Travel</a:t>
            </a:r>
          </a:p>
        </p:txBody>
      </p:sp>
    </p:spTree>
    <p:extLst>
      <p:ext uri="{BB962C8B-B14F-4D97-AF65-F5344CB8AC3E}">
        <p14:creationId xmlns:p14="http://schemas.microsoft.com/office/powerpoint/2010/main" val="2611063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9D30B-2EA8-7943-8F2C-97BE4B8FE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Subaward Purchase Orders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B7F9F-452A-D357-A41B-AA9C4ADEF9D5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What is changing?</a:t>
            </a:r>
          </a:p>
          <a:p>
            <a:pPr lvl="1"/>
            <a:r>
              <a:rPr lang="en-US" dirty="0"/>
              <a:t>Receipts are no longer required for subaward purchase orders</a:t>
            </a:r>
          </a:p>
          <a:p>
            <a:r>
              <a:rPr lang="en-US" dirty="0"/>
              <a:t>What qualifies as a subaward purchase order?</a:t>
            </a:r>
          </a:p>
          <a:p>
            <a:pPr lvl="1"/>
            <a:r>
              <a:rPr lang="en-US" dirty="0"/>
              <a:t>Non-catalog purchases</a:t>
            </a:r>
          </a:p>
          <a:p>
            <a:pPr lvl="2"/>
            <a:r>
              <a:rPr lang="en-US" dirty="0"/>
              <a:t>Spend category is Subrecipient Payments – Grants and Contracts (SC0084)</a:t>
            </a:r>
            <a:endParaRPr lang="en-US" i="1" dirty="0"/>
          </a:p>
          <a:p>
            <a:pPr lvl="2"/>
            <a:r>
              <a:rPr lang="en-US" dirty="0"/>
              <a:t>Grant worktag</a:t>
            </a:r>
          </a:p>
          <a:p>
            <a:r>
              <a:rPr lang="en-US" dirty="0"/>
              <a:t>Can I still create a receipt?</a:t>
            </a:r>
          </a:p>
          <a:p>
            <a:pPr lvl="1"/>
            <a:r>
              <a:rPr lang="en-US" dirty="0"/>
              <a:t>Yes, you can still create a receipt for these purchase orders</a:t>
            </a:r>
          </a:p>
          <a:p>
            <a:pPr lvl="1"/>
            <a:r>
              <a:rPr lang="en-US" dirty="0"/>
              <a:t>Accounts Payable will not check for receipt and/or accuracy of the receipt</a:t>
            </a:r>
          </a:p>
          <a:p>
            <a:r>
              <a:rPr lang="en-US" dirty="0"/>
              <a:t>When is this change effective?</a:t>
            </a:r>
          </a:p>
          <a:p>
            <a:pPr lvl="1"/>
            <a:r>
              <a:rPr lang="en-US" dirty="0"/>
              <a:t>Today (Tuesday, February 11, 2025)</a:t>
            </a:r>
          </a:p>
        </p:txBody>
      </p:sp>
    </p:spTree>
    <p:extLst>
      <p:ext uri="{BB962C8B-B14F-4D97-AF65-F5344CB8AC3E}">
        <p14:creationId xmlns:p14="http://schemas.microsoft.com/office/powerpoint/2010/main" val="1074139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0D0ACD-8E09-AF87-0BB8-B29C0AEEC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Purchase Order Receipt Requirement Changes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7D21C06-704B-F1B9-2889-60CC7BF12952}"/>
              </a:ext>
            </a:extLst>
          </p:cNvPr>
          <p:cNvSpPr>
            <a:spLocks noGrp="1"/>
          </p:cNvSpPr>
          <p:nvPr>
            <p:ph type="body" sz="quarter" idx="1"/>
          </p:nvPr>
        </p:nvSpPr>
        <p:spPr>
          <a:solidFill>
            <a:schemeClr val="accent4"/>
          </a:solidFill>
        </p:spPr>
        <p:txBody>
          <a:bodyPr/>
          <a:lstStyle/>
          <a:p>
            <a:pPr algn="ctr"/>
            <a:r>
              <a:rPr lang="en-US" dirty="0">
                <a:solidFill>
                  <a:srgbClr val="676767"/>
                </a:solidFill>
              </a:rPr>
              <a:t>Prior to Tuesday, February 11, 2025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908280F-65C5-7FE7-D94D-F1C78DDE839A}"/>
              </a:ext>
            </a:extLst>
          </p:cNvPr>
          <p:cNvSpPr>
            <a:spLocks noGrp="1"/>
          </p:cNvSpPr>
          <p:nvPr>
            <p:ph sz="quarter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Receipt not required if </a:t>
            </a:r>
            <a:r>
              <a:rPr lang="en-US" b="1" u="sng" dirty="0"/>
              <a:t>ALL</a:t>
            </a:r>
            <a:r>
              <a:rPr lang="en-US" dirty="0"/>
              <a:t> conditions are met:</a:t>
            </a:r>
          </a:p>
          <a:p>
            <a:pPr lvl="1"/>
            <a:r>
              <a:rPr lang="en-US" dirty="0"/>
              <a:t>Catalog purchases (punch-out/supplier website orders)</a:t>
            </a:r>
          </a:p>
          <a:p>
            <a:pPr lvl="2"/>
            <a:r>
              <a:rPr lang="en-US" dirty="0"/>
              <a:t>Spend category is not trackable</a:t>
            </a:r>
            <a:endParaRPr lang="en-US" i="1" dirty="0"/>
          </a:p>
          <a:p>
            <a:pPr lvl="2"/>
            <a:r>
              <a:rPr lang="en-US" dirty="0"/>
              <a:t>Unit cost is less than $1,000</a:t>
            </a:r>
          </a:p>
          <a:p>
            <a:pPr lvl="1"/>
            <a:r>
              <a:rPr lang="en-US" dirty="0"/>
              <a:t>Catalog purchases (punch-out/supplier website orders)</a:t>
            </a:r>
          </a:p>
          <a:p>
            <a:pPr lvl="2"/>
            <a:r>
              <a:rPr lang="en-US" dirty="0"/>
              <a:t>Supplier is America To Go LLC (SPL-25764)</a:t>
            </a:r>
          </a:p>
          <a:p>
            <a:pPr lvl="1"/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65EED68F-7B52-D771-B459-8CC904B979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373737"/>
                </a:solidFill>
              </a:rPr>
              <a:t>Beginning Tuesday, February 11, 2025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AF5076A-229D-70E0-123E-44F4B2F5D605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Receipt not required if </a:t>
            </a:r>
            <a:r>
              <a:rPr lang="en-US" b="1" u="sng" dirty="0"/>
              <a:t>ALL</a:t>
            </a:r>
            <a:r>
              <a:rPr lang="en-US" dirty="0"/>
              <a:t> conditions are met:</a:t>
            </a:r>
          </a:p>
          <a:p>
            <a:pPr lvl="1"/>
            <a:r>
              <a:rPr lang="en-US" dirty="0"/>
              <a:t>Catalog purchases (punch-out/supplier website orders)</a:t>
            </a:r>
          </a:p>
          <a:p>
            <a:pPr lvl="2"/>
            <a:r>
              <a:rPr lang="en-US" dirty="0"/>
              <a:t>Spend category is not trackable</a:t>
            </a:r>
            <a:endParaRPr lang="en-US" i="1" dirty="0"/>
          </a:p>
          <a:p>
            <a:pPr lvl="2"/>
            <a:r>
              <a:rPr lang="en-US" dirty="0"/>
              <a:t>Unit cost is less than $1,000</a:t>
            </a:r>
          </a:p>
          <a:p>
            <a:pPr lvl="1"/>
            <a:r>
              <a:rPr lang="en-US" dirty="0"/>
              <a:t>Catalog purchases (punch-out/supplier website orders)</a:t>
            </a:r>
          </a:p>
          <a:p>
            <a:pPr lvl="2"/>
            <a:r>
              <a:rPr lang="en-US" dirty="0"/>
              <a:t>Supplier is America To Go LLC (SPL-25764)</a:t>
            </a:r>
          </a:p>
          <a:p>
            <a:pPr lvl="1"/>
            <a:r>
              <a:rPr lang="en-US" dirty="0"/>
              <a:t>Non-catalog purchases</a:t>
            </a:r>
          </a:p>
          <a:p>
            <a:pPr lvl="2"/>
            <a:r>
              <a:rPr lang="en-US" dirty="0"/>
              <a:t>Spend category is Subrecipient Payments – Grants and Contracts (SC0084)</a:t>
            </a:r>
            <a:endParaRPr lang="en-US" i="1" dirty="0"/>
          </a:p>
          <a:p>
            <a:pPr lvl="2"/>
            <a:r>
              <a:rPr lang="en-US" dirty="0"/>
              <a:t>Grant worktag</a:t>
            </a:r>
          </a:p>
        </p:txBody>
      </p:sp>
    </p:spTree>
    <p:extLst>
      <p:ext uri="{BB962C8B-B14F-4D97-AF65-F5344CB8AC3E}">
        <p14:creationId xmlns:p14="http://schemas.microsoft.com/office/powerpoint/2010/main" val="3281294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940511-E5AD-1303-8C50-AC20319DFE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A91DCE-3D13-E6C3-7D30-D21A6F943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Subaward Supplier Invoices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00567A-94BA-3A79-2221-98F9A8846F97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Subaward invoices should be sent to the grant manager</a:t>
            </a:r>
          </a:p>
          <a:p>
            <a:r>
              <a:rPr lang="en-US" dirty="0"/>
              <a:t>Subaward supplier invoices will continue to route for approval to:</a:t>
            </a:r>
          </a:p>
          <a:p>
            <a:pPr lvl="1"/>
            <a:r>
              <a:rPr lang="en-US" dirty="0"/>
              <a:t>Principal Investigator</a:t>
            </a:r>
          </a:p>
          <a:p>
            <a:pPr lvl="1"/>
            <a:r>
              <a:rPr lang="en-US" dirty="0"/>
              <a:t>Cost Center Manager</a:t>
            </a:r>
          </a:p>
          <a:p>
            <a:pPr lvl="1"/>
            <a:r>
              <a:rPr lang="en-US" dirty="0"/>
              <a:t>Grant Manager</a:t>
            </a:r>
          </a:p>
          <a:p>
            <a:r>
              <a:rPr lang="en-US" dirty="0"/>
              <a:t>Report – Purchase Order Lines Received and Not Invoiced</a:t>
            </a:r>
          </a:p>
          <a:p>
            <a:pPr lvl="1"/>
            <a:r>
              <a:rPr lang="en-US" dirty="0"/>
              <a:t>Updated to exclude negative Quantity/Amount To Be Paid for purchase order lines that do not require a receipt</a:t>
            </a:r>
          </a:p>
          <a:p>
            <a:pPr lvl="1"/>
            <a:r>
              <a:rPr lang="en-US" dirty="0"/>
              <a:t>Recommend scheduling/reviewing report on a regular basis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8998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4">
      <a:dk1>
        <a:sysClr val="windowText" lastClr="000000"/>
      </a:dk1>
      <a:lt1>
        <a:sysClr val="window" lastClr="FFFFFF"/>
      </a:lt1>
      <a:dk2>
        <a:srgbClr val="7030A0"/>
      </a:dk2>
      <a:lt2>
        <a:srgbClr val="F4E7ED"/>
      </a:lt2>
      <a:accent1>
        <a:srgbClr val="7030A0"/>
      </a:accent1>
      <a:accent2>
        <a:srgbClr val="FFCA0C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7030A0"/>
      </a:hlink>
      <a:folHlink>
        <a:srgbClr val="D490C5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15626</TotalTime>
  <Words>306</Words>
  <Application>Microsoft Office PowerPoint</Application>
  <PresentationFormat>Widescreen</PresentationFormat>
  <Paragraphs>42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Tw Cen MT</vt:lpstr>
      <vt:lpstr>Wingdings</vt:lpstr>
      <vt:lpstr>Wingdings 2</vt:lpstr>
      <vt:lpstr>Median</vt:lpstr>
      <vt:lpstr>Subaward Purchase Order Receipt Changes</vt:lpstr>
      <vt:lpstr>Subaward Purchase Orders</vt:lpstr>
      <vt:lpstr>Purchase Order Receipt Requirement Changes</vt:lpstr>
      <vt:lpstr>Subaward Supplier Invoices</vt:lpstr>
    </vt:vector>
  </TitlesOfParts>
  <Company>Louisiana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Reminders – PO Invoice Processing</dc:title>
  <dc:creator>Jessica Hodgkins</dc:creator>
  <cp:lastModifiedBy>Danita C King</cp:lastModifiedBy>
  <cp:revision>144</cp:revision>
  <cp:lastPrinted>2025-02-11T14:53:22Z</cp:lastPrinted>
  <dcterms:created xsi:type="dcterms:W3CDTF">2019-04-10T18:03:28Z</dcterms:created>
  <dcterms:modified xsi:type="dcterms:W3CDTF">2025-02-11T17:42:25Z</dcterms:modified>
</cp:coreProperties>
</file>