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72" r:id="rId2"/>
    <p:sldId id="271" r:id="rId3"/>
    <p:sldId id="273" r:id="rId4"/>
    <p:sldId id="274" r:id="rId5"/>
    <p:sldId id="276" r:id="rId6"/>
    <p:sldId id="277" r:id="rId7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04" autoAdjust="0"/>
  </p:normalViewPr>
  <p:slideViewPr>
    <p:cSldViewPr snapToGrid="0">
      <p:cViewPr varScale="1">
        <p:scale>
          <a:sx n="101" d="100"/>
          <a:sy n="101" d="100"/>
        </p:scale>
        <p:origin x="12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66965-F635-4656-B09A-CA54B0BE944E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DD112-5ADB-4EA8-981C-7936AF936D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58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25E6049-0CD7-493A-8DC0-337E8FB11C37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AB89490-EF97-4D6B-98E2-A2335CD86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22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46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31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58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8"/>
            <a:ext cx="27432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1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10"/>
            <a:ext cx="2946400" cy="365125"/>
          </a:xfrm>
        </p:spPr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2" y="6248215"/>
            <a:ext cx="743131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8128425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8189385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8189385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5" y="103718"/>
            <a:ext cx="533400" cy="325968"/>
          </a:xfrm>
        </p:spPr>
        <p:txBody>
          <a:bodyPr/>
          <a:lstStyle/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410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2389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13" y="2743208"/>
            <a:ext cx="9497484" cy="1673225"/>
          </a:xfrm>
        </p:spPr>
        <p:txBody>
          <a:bodyPr anchor="t">
            <a:normAutofit/>
          </a:bodyPr>
          <a:lstStyle>
            <a:lvl1pPr marL="0" indent="0">
              <a:buNone/>
              <a:defRPr sz="4400" b="1" i="1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368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17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1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264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561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19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1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89418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8"/>
            <a:ext cx="3556000" cy="365125"/>
          </a:xfrm>
        </p:spPr>
        <p:txBody>
          <a:bodyPr rtlCol="0"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1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214"/>
            <a:ext cx="6096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417810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8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2" y="6248214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7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cleme2@lsu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516AEE-08A0-1D5B-768E-BF6A40B97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LaCarte </a:t>
            </a:r>
            <a:r>
              <a:rPr lang="en-US" dirty="0"/>
              <a:t>Card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BDBC0C-A61A-36F1-8491-9E39AC5308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DeAnna Landry</a:t>
            </a:r>
          </a:p>
          <a:p>
            <a:r>
              <a:rPr lang="en-US" dirty="0"/>
              <a:t>Accounts Payable &amp; Travel</a:t>
            </a:r>
          </a:p>
        </p:txBody>
      </p:sp>
    </p:spTree>
    <p:extLst>
      <p:ext uri="{BB962C8B-B14F-4D97-AF65-F5344CB8AC3E}">
        <p14:creationId xmlns:p14="http://schemas.microsoft.com/office/powerpoint/2010/main" val="2611063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D0ACD-8E09-AF87-0BB8-B29C0AEEC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 Tax Exemption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7701F-7A19-94E8-0B33-0F733645A4B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b="0" i="0" u="none" strike="noStrike" baseline="0" dirty="0">
                <a:solidFill>
                  <a:srgbClr val="000000"/>
                </a:solidFill>
              </a:rPr>
              <a:t>LaCarte cardholders are required to notify vendors that the University is exempt from Louisiana state sales tax and parish sales taxes. </a:t>
            </a:r>
          </a:p>
          <a:p>
            <a:endParaRPr lang="en-US" sz="2800" b="0" i="0" u="none" strike="noStrike" baseline="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The sales tax exemption certificate is available upon request. Requests  should be sent by email to Deana Clement-Delage (</a:t>
            </a:r>
            <a:r>
              <a:rPr lang="en-US" sz="2800" dirty="0">
                <a:solidFill>
                  <a:srgbClr val="000000"/>
                </a:solidFill>
                <a:hlinkClick r:id="rId2"/>
              </a:rPr>
              <a:t>dcleme2@lsu.edu</a:t>
            </a:r>
            <a:r>
              <a:rPr lang="en-US" sz="2800" dirty="0">
                <a:solidFill>
                  <a:srgbClr val="000000"/>
                </a:solidFill>
              </a:rPr>
              <a:t>).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b="0" i="0" u="none" strike="noStrike" baseline="0" dirty="0">
                <a:solidFill>
                  <a:srgbClr val="000000"/>
                </a:solidFill>
              </a:rPr>
              <a:t>Cardholders are expected to </a:t>
            </a:r>
            <a:r>
              <a:rPr lang="en-US" sz="2800" dirty="0">
                <a:solidFill>
                  <a:srgbClr val="000000"/>
                </a:solidFill>
              </a:rPr>
              <a:t>utilize vendors that will honor the University’s sales tax exemption.</a:t>
            </a:r>
            <a:endParaRPr lang="en-US" sz="2800" b="0" i="0" u="none" strike="noStrike" baseline="0" dirty="0">
              <a:solidFill>
                <a:srgbClr val="000000"/>
              </a:solidFill>
            </a:endParaRPr>
          </a:p>
          <a:p>
            <a:endParaRPr lang="en-US" sz="2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1294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B799D-6727-738B-6B31-C78293512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 Tax Exemption </a:t>
            </a:r>
            <a:r>
              <a:rPr lang="en-US" dirty="0">
                <a:solidFill>
                  <a:schemeClr val="bg1"/>
                </a:solidFill>
              </a:rPr>
              <a:t>continued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F1B3C-3141-ED72-17C4-495167D356B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677229" cy="4116936"/>
          </a:xfrm>
        </p:spPr>
        <p:txBody>
          <a:bodyPr>
            <a:normAutofit fontScale="85000" lnSpcReduction="20000"/>
          </a:bodyPr>
          <a:lstStyle/>
          <a:p>
            <a:r>
              <a:rPr lang="en-US" sz="3300" b="0" i="0" u="none" strike="noStrike" baseline="0" dirty="0">
                <a:solidFill>
                  <a:srgbClr val="000000"/>
                </a:solidFill>
              </a:rPr>
              <a:t>The University has already registered with some merchants to allow tax exempt purchases. Tax exempt merchant ID numbers have been provided for the following: </a:t>
            </a:r>
            <a:br>
              <a:rPr lang="en-US" sz="3300" b="0" i="0" u="none" strike="noStrike" baseline="0" dirty="0">
                <a:solidFill>
                  <a:srgbClr val="000000"/>
                </a:solidFill>
              </a:rPr>
            </a:br>
            <a:endParaRPr lang="en-US" sz="2800" b="0" i="0" u="none" strike="noStrike" baseline="0" dirty="0">
              <a:solidFill>
                <a:srgbClr val="000000"/>
              </a:solidFill>
            </a:endParaRPr>
          </a:p>
          <a:p>
            <a:pPr lvl="1">
              <a:lnSpc>
                <a:spcPct val="120000"/>
              </a:lnSpc>
            </a:pPr>
            <a:r>
              <a:rPr lang="en-US" sz="2800" b="0" i="0" u="none" strike="noStrike" baseline="0" dirty="0">
                <a:solidFill>
                  <a:srgbClr val="000000"/>
                </a:solidFill>
              </a:rPr>
              <a:t>Home Depot – 9186468453 plu</a:t>
            </a:r>
            <a:r>
              <a:rPr lang="en-US" sz="2800" dirty="0">
                <a:solidFill>
                  <a:srgbClr val="000000"/>
                </a:solidFill>
              </a:rPr>
              <a:t>s QR code (available on AP &amp; T website)</a:t>
            </a:r>
            <a:endParaRPr lang="en-US" sz="2800" b="0" i="0" u="none" strike="noStrike" baseline="0" dirty="0">
              <a:solidFill>
                <a:srgbClr val="000000"/>
              </a:solidFill>
            </a:endParaRPr>
          </a:p>
          <a:p>
            <a:pPr lvl="1">
              <a:lnSpc>
                <a:spcPct val="120000"/>
              </a:lnSpc>
            </a:pPr>
            <a:r>
              <a:rPr lang="en-US" sz="2800" b="0" i="0" u="none" strike="noStrike" baseline="0" dirty="0">
                <a:solidFill>
                  <a:srgbClr val="000000"/>
                </a:solidFill>
              </a:rPr>
              <a:t>Lowes – 105400005 </a:t>
            </a:r>
          </a:p>
          <a:p>
            <a:pPr lvl="1">
              <a:lnSpc>
                <a:spcPct val="120000"/>
              </a:lnSpc>
            </a:pPr>
            <a:r>
              <a:rPr lang="en-US" sz="2800" b="0" i="0" u="none" strike="noStrike" baseline="0" dirty="0">
                <a:solidFill>
                  <a:srgbClr val="000000"/>
                </a:solidFill>
              </a:rPr>
              <a:t>Office Depot – 18201070 </a:t>
            </a:r>
          </a:p>
          <a:p>
            <a:pPr lvl="1">
              <a:lnSpc>
                <a:spcPct val="120000"/>
              </a:lnSpc>
            </a:pPr>
            <a:r>
              <a:rPr lang="en-US" sz="2800" b="0" i="0" u="none" strike="noStrike" baseline="0" dirty="0">
                <a:solidFill>
                  <a:srgbClr val="000000"/>
                </a:solidFill>
              </a:rPr>
              <a:t>Walmart – 3726307</a:t>
            </a:r>
          </a:p>
          <a:p>
            <a:pPr lvl="1">
              <a:lnSpc>
                <a:spcPct val="120000"/>
              </a:lnSpc>
            </a:pPr>
            <a:r>
              <a:rPr lang="en-US" sz="2800" dirty="0">
                <a:solidFill>
                  <a:srgbClr val="000000"/>
                </a:solidFill>
              </a:rPr>
              <a:t>Best Buy – email a member of the LaCarte card staff for instructions specific to Best Buy’s procedure.</a:t>
            </a:r>
            <a:endParaRPr lang="en-US" sz="2800" b="0" i="0" u="none" strike="noStrike" baseline="0" dirty="0">
              <a:solidFill>
                <a:srgbClr val="000000"/>
              </a:solidFill>
            </a:endParaRPr>
          </a:p>
          <a:p>
            <a:pPr lvl="1"/>
            <a:endParaRPr lang="en-US" sz="2400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375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AA108-69A1-9AFD-73BB-37E3770D9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 Tax Exemption - Walmart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66EFC-7F40-FA28-3ADE-6BC533AF4FF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Sales tax exemption issues were experienced by some cardholders at Walmart.</a:t>
            </a:r>
          </a:p>
          <a:p>
            <a:endParaRPr lang="en-US" dirty="0"/>
          </a:p>
          <a:p>
            <a:r>
              <a:rPr lang="en-US" dirty="0"/>
              <a:t>Walmart’s corporate office was notified and the issue has been resolved. </a:t>
            </a:r>
          </a:p>
          <a:p>
            <a:endParaRPr lang="en-US" dirty="0"/>
          </a:p>
          <a:p>
            <a:r>
              <a:rPr lang="en-US" dirty="0"/>
              <a:t>Cardholders should continue using the previously provided ID number.</a:t>
            </a:r>
          </a:p>
          <a:p>
            <a:endParaRPr lang="en-US" dirty="0"/>
          </a:p>
          <a:p>
            <a:r>
              <a:rPr lang="en-US" dirty="0"/>
              <a:t>Cardholders should never obtain a separate/different tax-exempt ID number.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600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E257D-9EDB-E3A8-20B6-F14A723A4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Scammers and Phishing Attempts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400D4-148E-429B-3BB6-E9794E71A91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had a cardholder act upon a phishing attempt which unfortunately, cost the individual $800.</a:t>
            </a:r>
          </a:p>
          <a:p>
            <a:r>
              <a:rPr lang="en-US" dirty="0"/>
              <a:t>Pay attention to red flags!	</a:t>
            </a:r>
          </a:p>
          <a:p>
            <a:pPr lvl="1"/>
            <a:r>
              <a:rPr lang="en-US" dirty="0"/>
              <a:t>Is the email from an @lsu.edu email address?</a:t>
            </a:r>
          </a:p>
          <a:p>
            <a:pPr lvl="1"/>
            <a:r>
              <a:rPr lang="en-US" dirty="0"/>
              <a:t>What time of the day/night was the email sent?</a:t>
            </a:r>
          </a:p>
          <a:p>
            <a:pPr lvl="1"/>
            <a:r>
              <a:rPr lang="en-US" dirty="0"/>
              <a:t>Does the wording in the email seem “off”?</a:t>
            </a:r>
          </a:p>
          <a:p>
            <a:pPr lvl="1"/>
            <a:r>
              <a:rPr lang="en-US" dirty="0"/>
              <a:t>Does the email contain typos, grammatical errors, or punctuation errors?</a:t>
            </a:r>
          </a:p>
          <a:p>
            <a:pPr lvl="1"/>
            <a:r>
              <a:rPr lang="en-US" dirty="0"/>
              <a:t>Does the request make sense?</a:t>
            </a:r>
          </a:p>
          <a:p>
            <a:pPr marL="411480" lvl="1" indent="0">
              <a:buNone/>
            </a:pPr>
            <a:endParaRPr lang="en-US" dirty="0"/>
          </a:p>
          <a:p>
            <a:pPr marL="41148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851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8C8F6-F6E5-ABD3-8C23-AED6A93B0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Scammers and Phishing Attempts</a:t>
            </a:r>
            <a:r>
              <a:rPr lang="en-US" dirty="0">
                <a:solidFill>
                  <a:schemeClr val="bg1"/>
                </a:solidFill>
              </a:rPr>
              <a:t>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52B34-1129-E297-E3CE-2637C206634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 If something doesn’t seem right…</a:t>
            </a:r>
          </a:p>
          <a:p>
            <a:pPr lvl="1"/>
            <a:r>
              <a:rPr lang="en-US" dirty="0"/>
              <a:t>Do not reply to the email. </a:t>
            </a:r>
          </a:p>
          <a:p>
            <a:pPr lvl="1"/>
            <a:r>
              <a:rPr lang="en-US" dirty="0"/>
              <a:t>Contact the sender directly.</a:t>
            </a:r>
          </a:p>
          <a:p>
            <a:pPr lvl="2"/>
            <a:r>
              <a:rPr lang="en-US" dirty="0"/>
              <a:t>In person or by phone</a:t>
            </a:r>
          </a:p>
          <a:p>
            <a:pPr lvl="1"/>
            <a:r>
              <a:rPr lang="en-US" dirty="0"/>
              <a:t>Report the email as a phishing attempt.</a:t>
            </a:r>
          </a:p>
        </p:txBody>
      </p:sp>
    </p:spTree>
    <p:extLst>
      <p:ext uri="{BB962C8B-B14F-4D97-AF65-F5344CB8AC3E}">
        <p14:creationId xmlns:p14="http://schemas.microsoft.com/office/powerpoint/2010/main" val="1750322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">
      <a:dk1>
        <a:sysClr val="windowText" lastClr="000000"/>
      </a:dk1>
      <a:lt1>
        <a:sysClr val="window" lastClr="FFFFFF"/>
      </a:lt1>
      <a:dk2>
        <a:srgbClr val="7030A0"/>
      </a:dk2>
      <a:lt2>
        <a:srgbClr val="F4E7ED"/>
      </a:lt2>
      <a:accent1>
        <a:srgbClr val="7030A0"/>
      </a:accent1>
      <a:accent2>
        <a:srgbClr val="FFCA0C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7030A0"/>
      </a:hlink>
      <a:folHlink>
        <a:srgbClr val="D490C5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15593</TotalTime>
  <Words>321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Tw Cen MT</vt:lpstr>
      <vt:lpstr>Wingdings</vt:lpstr>
      <vt:lpstr>Wingdings 2</vt:lpstr>
      <vt:lpstr>Median</vt:lpstr>
      <vt:lpstr>LaCarte Card </vt:lpstr>
      <vt:lpstr>Sales Tax Exemption </vt:lpstr>
      <vt:lpstr>Sales Tax Exemption continued </vt:lpstr>
      <vt:lpstr>Sales Tax Exemption - Walmart</vt:lpstr>
      <vt:lpstr>Avoiding Scammers and Phishing Attempts</vt:lpstr>
      <vt:lpstr>Avoiding Scammers and Phishing Attempts_</vt:lpstr>
    </vt:vector>
  </TitlesOfParts>
  <Company>Louisiana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Reminders – PO Invoice Processing</dc:title>
  <dc:creator>Jessica Hodgkins</dc:creator>
  <cp:lastModifiedBy>Danita C King</cp:lastModifiedBy>
  <cp:revision>133</cp:revision>
  <cp:lastPrinted>2023-02-07T15:38:50Z</cp:lastPrinted>
  <dcterms:created xsi:type="dcterms:W3CDTF">2019-04-10T18:03:28Z</dcterms:created>
  <dcterms:modified xsi:type="dcterms:W3CDTF">2025-02-11T17:47:37Z</dcterms:modified>
</cp:coreProperties>
</file>