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2" r:id="rId2"/>
    <p:sldId id="271" r:id="rId3"/>
    <p:sldId id="273" r:id="rId4"/>
    <p:sldId id="274" r:id="rId5"/>
    <p:sldId id="275" r:id="rId6"/>
    <p:sldId id="276" r:id="rId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C King" userId="1a3d59c7-8ddf-42ad-8b03-31c424c27805" providerId="ADAL" clId="{D213F59E-60BB-4E86-9A60-37FF7B54C510}"/>
    <pc:docChg chg="modSld">
      <pc:chgData name="Danita C King" userId="1a3d59c7-8ddf-42ad-8b03-31c424c27805" providerId="ADAL" clId="{D213F59E-60BB-4E86-9A60-37FF7B54C510}" dt="2024-09-13T16:24:07.067" v="4" actId="962"/>
      <pc:docMkLst>
        <pc:docMk/>
      </pc:docMkLst>
      <pc:sldChg chg="modSp mod">
        <pc:chgData name="Danita C King" userId="1a3d59c7-8ddf-42ad-8b03-31c424c27805" providerId="ADAL" clId="{D213F59E-60BB-4E86-9A60-37FF7B54C510}" dt="2024-09-13T16:23:45.132" v="2" actId="1076"/>
        <pc:sldMkLst>
          <pc:docMk/>
          <pc:sldMk cId="1099170207" sldId="274"/>
        </pc:sldMkLst>
        <pc:picChg chg="mod">
          <ac:chgData name="Danita C King" userId="1a3d59c7-8ddf-42ad-8b03-31c424c27805" providerId="ADAL" clId="{D213F59E-60BB-4E86-9A60-37FF7B54C510}" dt="2024-09-13T16:23:45.132" v="2" actId="1076"/>
          <ac:picMkLst>
            <pc:docMk/>
            <pc:sldMk cId="1099170207" sldId="274"/>
            <ac:picMk id="4" creationId="{81C4178F-ED54-B21B-B096-E77CD083B552}"/>
          </ac:picMkLst>
        </pc:picChg>
      </pc:sldChg>
      <pc:sldChg chg="modSp mod">
        <pc:chgData name="Danita C King" userId="1a3d59c7-8ddf-42ad-8b03-31c424c27805" providerId="ADAL" clId="{D213F59E-60BB-4E86-9A60-37FF7B54C510}" dt="2024-09-13T16:24:07.067" v="4" actId="962"/>
        <pc:sldMkLst>
          <pc:docMk/>
          <pc:sldMk cId="1361931845" sldId="275"/>
        </pc:sldMkLst>
        <pc:picChg chg="mod">
          <ac:chgData name="Danita C King" userId="1a3d59c7-8ddf-42ad-8b03-31c424c27805" providerId="ADAL" clId="{D213F59E-60BB-4E86-9A60-37FF7B54C510}" dt="2024-09-13T16:24:07.067" v="4" actId="962"/>
          <ac:picMkLst>
            <pc:docMk/>
            <pc:sldMk cId="1361931845" sldId="275"/>
            <ac:picMk id="6" creationId="{AE9CF971-BF7A-0A79-D032-CCDCFAE33B2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66965-F635-4656-B09A-CA54B0BE944E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DD112-5ADB-4EA8-981C-7936AF936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58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25E6049-0CD7-493A-8DC0-337E8FB11C37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AB89490-EF97-4D6B-98E2-A2335CD8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2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46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31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8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8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1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10"/>
            <a:ext cx="2946400" cy="365125"/>
          </a:xfrm>
        </p:spPr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15"/>
            <a:ext cx="743131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8128425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8189385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8189385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5" y="103718"/>
            <a:ext cx="533400" cy="325968"/>
          </a:xfrm>
        </p:spPr>
        <p:txBody>
          <a:bodyPr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410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238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13" y="2743208"/>
            <a:ext cx="9497484" cy="1673225"/>
          </a:xfrm>
        </p:spPr>
        <p:txBody>
          <a:bodyPr anchor="t">
            <a:normAutofit/>
          </a:bodyPr>
          <a:lstStyle>
            <a:lvl1pPr marL="0" indent="0">
              <a:buNone/>
              <a:defRPr sz="4400" b="1" i="1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368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7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1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26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56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9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1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8941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8"/>
            <a:ext cx="3556000" cy="365125"/>
          </a:xfrm>
        </p:spPr>
        <p:txBody>
          <a:bodyPr rtlCol="0"/>
          <a:lstStyle/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14"/>
            <a:ext cx="6096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17810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8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E6E3C9-14B0-407A-AF40-3434DB786078}" type="datetimeFigureOut">
              <a:rPr lang="en-US" smtClean="0"/>
              <a:pPr/>
              <a:t>9/13/2024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2" y="6248214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7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DBC0C-A61A-36F1-8491-9E39AC530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DeAnna Landry</a:t>
            </a:r>
          </a:p>
          <a:p>
            <a:r>
              <a:rPr lang="en-US" dirty="0"/>
              <a:t>Accounts Payable &amp; Travel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6516AEE-08A0-1D5B-768E-BF6A40B97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LaCarte Card Program</a:t>
            </a:r>
          </a:p>
        </p:txBody>
      </p:sp>
    </p:spTree>
    <p:extLst>
      <p:ext uri="{BB962C8B-B14F-4D97-AF65-F5344CB8AC3E}">
        <p14:creationId xmlns:p14="http://schemas.microsoft.com/office/powerpoint/2010/main" val="2611063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0ACD-8E09-AF87-0BB8-B29C0AEEC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LaCarte Card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7701F-7A19-94E8-0B33-0F733645A4B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LaCarte card is available to employees for small dollar purchases and/or university travel expenses.</a:t>
            </a:r>
          </a:p>
          <a:p>
            <a:r>
              <a:rPr lang="en-US" dirty="0"/>
              <a:t>An approved LaCarte Enrollment form (AS700) should be submitted to request a LaCarte card.</a:t>
            </a:r>
          </a:p>
          <a:p>
            <a:r>
              <a:rPr lang="en-US" dirty="0"/>
              <a:t>Mandatory trainings must be completed to obtain a new or renewal LaCarte card.</a:t>
            </a:r>
          </a:p>
          <a:p>
            <a:r>
              <a:rPr lang="en-US" dirty="0"/>
              <a:t>Cards are distributed in Accounts Payable &amp; Travel located in Room 217 Thomas Boyd Hall.</a:t>
            </a:r>
          </a:p>
          <a:p>
            <a:r>
              <a:rPr lang="en-US" dirty="0"/>
              <a:t>Cardholders are required to complete the 30-day reconciliation requirement.</a:t>
            </a:r>
          </a:p>
          <a:p>
            <a:r>
              <a:rPr lang="en-US" dirty="0"/>
              <a:t>Cardholder suspensions may be experienced for delinquent transactions. </a:t>
            </a:r>
          </a:p>
          <a:p>
            <a:r>
              <a:rPr lang="en-US" dirty="0"/>
              <a:t>The LaCarte card may not be used for personal purchases. </a:t>
            </a:r>
          </a:p>
        </p:txBody>
      </p:sp>
    </p:spTree>
    <p:extLst>
      <p:ext uri="{BB962C8B-B14F-4D97-AF65-F5344CB8AC3E}">
        <p14:creationId xmlns:p14="http://schemas.microsoft.com/office/powerpoint/2010/main" val="328129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A975-8A1E-681B-23AC-EF8C0E7EB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Cardholder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5BDAA-5AB5-C86C-8852-809F1B7C457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Department Heads are required to conduct an annual review of their LaCarte cardholders.  </a:t>
            </a:r>
          </a:p>
          <a:p>
            <a:r>
              <a:rPr lang="en-US" dirty="0"/>
              <a:t>A cardholder list has been sent to the Department Heads to review to spending limits and last usage date.  </a:t>
            </a:r>
          </a:p>
          <a:p>
            <a:r>
              <a:rPr lang="en-US" dirty="0"/>
              <a:t>Card cancellations can be noted on the Annual Review report.</a:t>
            </a:r>
          </a:p>
          <a:p>
            <a:r>
              <a:rPr lang="en-US" dirty="0"/>
              <a:t>Cardholder profile changes will require the completion of the LaCarte Maintenance form (AS702). </a:t>
            </a:r>
          </a:p>
          <a:p>
            <a:r>
              <a:rPr lang="en-US" b="1" u="sng" dirty="0"/>
              <a:t>October 15, 2024</a:t>
            </a:r>
            <a:r>
              <a:rPr lang="en-US" dirty="0"/>
              <a:t>:  Deadline to submit completed review to Accounts Payable &amp; Travel</a:t>
            </a:r>
          </a:p>
        </p:txBody>
      </p:sp>
    </p:spTree>
    <p:extLst>
      <p:ext uri="{BB962C8B-B14F-4D97-AF65-F5344CB8AC3E}">
        <p14:creationId xmlns:p14="http://schemas.microsoft.com/office/powerpoint/2010/main" val="241198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3A3DB-1D6A-02ED-0713-98694228C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LaCarte Card Policy, PM-78, Appendix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974AE-9A80-1F38-6E8D-6E85C31F8D3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convenience, the following information has been added to Appendix A of PM-78.</a:t>
            </a:r>
          </a:p>
          <a:p>
            <a:pPr lvl="1"/>
            <a:r>
              <a:rPr lang="en-US" dirty="0"/>
              <a:t>Reporting lost/stolen cards or fraudulent transactions</a:t>
            </a:r>
          </a:p>
          <a:p>
            <a:pPr lvl="1"/>
            <a:r>
              <a:rPr lang="en-US" dirty="0"/>
              <a:t>Important Bank of America telephone numbers</a:t>
            </a:r>
          </a:p>
          <a:p>
            <a:endParaRPr lang="en-US" dirty="0"/>
          </a:p>
        </p:txBody>
      </p:sp>
      <p:pic>
        <p:nvPicPr>
          <p:cNvPr id="4" name="Picture 3" descr="Reporting lost/stolen cards ">
            <a:extLst>
              <a:ext uri="{FF2B5EF4-FFF2-40B4-BE49-F238E27FC236}">
                <a16:creationId xmlns:a16="http://schemas.microsoft.com/office/drawing/2014/main" id="{81C4178F-ED54-B21B-B096-E77CD083B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889" y="3633511"/>
            <a:ext cx="7431710" cy="282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17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474DF-F6AD-8E1D-CD88-F56485941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LaCarte Card Policy, PM-78, Appendix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AF9B4-E1E2-672E-E30B-CC2462D04B1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How to Register for Global Card Access on the Mobile Application or Online</a:t>
            </a:r>
          </a:p>
        </p:txBody>
      </p:sp>
      <p:pic>
        <p:nvPicPr>
          <p:cNvPr id="6" name="Picture 5" descr="How to Register for Global Card Access ">
            <a:extLst>
              <a:ext uri="{FF2B5EF4-FFF2-40B4-BE49-F238E27FC236}">
                <a16:creationId xmlns:a16="http://schemas.microsoft.com/office/drawing/2014/main" id="{AE9CF971-BF7A-0A79-D032-CCDCFAE33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006" y="2404150"/>
            <a:ext cx="6257383" cy="398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93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F742E-F504-9931-CBCD-2B89DBBA5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LaCarte Card Policy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900BC-9996-8306-FB88-2F3F0349106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Fall 2024 Training Schedule (Zoom)</a:t>
            </a:r>
          </a:p>
          <a:p>
            <a:pPr lvl="1"/>
            <a:r>
              <a:rPr lang="en-US" dirty="0"/>
              <a:t>09/19/2024: 9:00 AM</a:t>
            </a:r>
          </a:p>
          <a:p>
            <a:pPr lvl="1"/>
            <a:r>
              <a:rPr lang="en-US" dirty="0"/>
              <a:t>10/17/2024: 1:00 PM</a:t>
            </a:r>
          </a:p>
          <a:p>
            <a:pPr lvl="1"/>
            <a:r>
              <a:rPr lang="en-US" dirty="0"/>
              <a:t>11/14/2024: 9:00 AM</a:t>
            </a:r>
          </a:p>
          <a:p>
            <a:pPr lvl="1"/>
            <a:r>
              <a:rPr lang="en-US" dirty="0"/>
              <a:t>12/05/2024: 1:00 PM</a:t>
            </a:r>
          </a:p>
          <a:p>
            <a:r>
              <a:rPr lang="en-US" dirty="0"/>
              <a:t>To register for a training, please go to LSU Training and Event Registration located on myLSU.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71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">
      <a:dk1>
        <a:sysClr val="windowText" lastClr="000000"/>
      </a:dk1>
      <a:lt1>
        <a:sysClr val="window" lastClr="FFFFFF"/>
      </a:lt1>
      <a:dk2>
        <a:srgbClr val="7030A0"/>
      </a:dk2>
      <a:lt2>
        <a:srgbClr val="F4E7ED"/>
      </a:lt2>
      <a:accent1>
        <a:srgbClr val="7030A0"/>
      </a:accent1>
      <a:accent2>
        <a:srgbClr val="FFCA0C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7030A0"/>
      </a:hlink>
      <a:folHlink>
        <a:srgbClr val="D490C5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15356</TotalTime>
  <Words>288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Median</vt:lpstr>
      <vt:lpstr>LaCarte Card Program</vt:lpstr>
      <vt:lpstr>LaCarte Card Program</vt:lpstr>
      <vt:lpstr>Annual Cardholder Review</vt:lpstr>
      <vt:lpstr>LaCarte Card Policy, PM-78, Appendix A</vt:lpstr>
      <vt:lpstr>LaCarte Card Policy, PM-78, Appendix A</vt:lpstr>
      <vt:lpstr>LaCarte Card Policy Trainings</vt:lpstr>
    </vt:vector>
  </TitlesOfParts>
  <Company>Louisiana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Reminders – PO Invoice Processing</dc:title>
  <dc:creator>Jessica Hodgkins</dc:creator>
  <cp:lastModifiedBy>Danita C King</cp:lastModifiedBy>
  <cp:revision>127</cp:revision>
  <cp:lastPrinted>2023-02-07T15:38:50Z</cp:lastPrinted>
  <dcterms:created xsi:type="dcterms:W3CDTF">2019-04-10T18:03:28Z</dcterms:created>
  <dcterms:modified xsi:type="dcterms:W3CDTF">2024-09-13T16:24:15Z</dcterms:modified>
</cp:coreProperties>
</file>