
<file path=[Content_Types].xml><?xml version="1.0" encoding="utf-8"?>
<Types xmlns="http://schemas.openxmlformats.org/package/2006/content-types">
  <Default Extension="xml" ContentType="application/xml"/>
  <Default Extension="jpeg" ContentType="image/jpeg"/>
  <Default Extension="jpg" ContentType="image/jpeg"/>
  <Default Extension="mp4" ContentType="video/unknown"/>
  <Default Extension="rels" ContentType="application/vnd.openxmlformats-package.relationships+xml"/>
  <Default Extension="mov" ContentType="video/unknown"/>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29"/>
  </p:notesMasterIdLst>
  <p:handoutMasterIdLst>
    <p:handoutMasterId r:id="rId30"/>
  </p:handoutMasterIdLst>
  <p:sldIdLst>
    <p:sldId id="317" r:id="rId2"/>
    <p:sldId id="511" r:id="rId3"/>
    <p:sldId id="527" r:id="rId4"/>
    <p:sldId id="524" r:id="rId5"/>
    <p:sldId id="477" r:id="rId6"/>
    <p:sldId id="496" r:id="rId7"/>
    <p:sldId id="493" r:id="rId8"/>
    <p:sldId id="512" r:id="rId9"/>
    <p:sldId id="523" r:id="rId10"/>
    <p:sldId id="525" r:id="rId11"/>
    <p:sldId id="521" r:id="rId12"/>
    <p:sldId id="507" r:id="rId13"/>
    <p:sldId id="522" r:id="rId14"/>
    <p:sldId id="526" r:id="rId15"/>
    <p:sldId id="490" r:id="rId16"/>
    <p:sldId id="528" r:id="rId17"/>
    <p:sldId id="479" r:id="rId18"/>
    <p:sldId id="530" r:id="rId19"/>
    <p:sldId id="480" r:id="rId20"/>
    <p:sldId id="515" r:id="rId21"/>
    <p:sldId id="509" r:id="rId22"/>
    <p:sldId id="520" r:id="rId23"/>
    <p:sldId id="513" r:id="rId24"/>
    <p:sldId id="498" r:id="rId25"/>
    <p:sldId id="478" r:id="rId26"/>
    <p:sldId id="529" r:id="rId27"/>
    <p:sldId id="371" r:id="rId28"/>
  </p:sldIdLst>
  <p:sldSz cx="9144000" cy="6858000" type="screen4x3"/>
  <p:notesSz cx="6950075" cy="9236075"/>
  <p:custDataLst>
    <p:tags r:id="rId32"/>
  </p:custDataLst>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909">
          <p15:clr>
            <a:srgbClr val="A4A3A4"/>
          </p15:clr>
        </p15:guide>
        <p15:guide id="2" pos="2189">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88" autoAdjust="0"/>
    <p:restoredTop sz="90073" autoAdjust="0"/>
  </p:normalViewPr>
  <p:slideViewPr>
    <p:cSldViewPr>
      <p:cViewPr varScale="1">
        <p:scale>
          <a:sx n="84" d="100"/>
          <a:sy n="84" d="100"/>
        </p:scale>
        <p:origin x="-608" y="-96"/>
      </p:cViewPr>
      <p:guideLst>
        <p:guide orient="horz" pos="2160"/>
        <p:guide pos="2880"/>
      </p:guideLst>
    </p:cSldViewPr>
  </p:slideViewPr>
  <p:outlineViewPr>
    <p:cViewPr>
      <p:scale>
        <a:sx n="33" d="100"/>
        <a:sy n="33" d="100"/>
      </p:scale>
      <p:origin x="6" y="6972"/>
    </p:cViewPr>
  </p:outlineViewPr>
  <p:notesTextViewPr>
    <p:cViewPr>
      <p:scale>
        <a:sx n="100" d="100"/>
        <a:sy n="100" d="100"/>
      </p:scale>
      <p:origin x="0" y="0"/>
    </p:cViewPr>
  </p:notesTextViewPr>
  <p:sorterViewPr>
    <p:cViewPr>
      <p:scale>
        <a:sx n="150" d="100"/>
        <a:sy n="150" d="100"/>
      </p:scale>
      <p:origin x="0" y="0"/>
    </p:cViewPr>
  </p:sorterViewPr>
  <p:notesViewPr>
    <p:cSldViewPr>
      <p:cViewPr varScale="1">
        <p:scale>
          <a:sx n="55" d="100"/>
          <a:sy n="55" d="100"/>
        </p:scale>
        <p:origin x="-1806" y="-102"/>
      </p:cViewPr>
      <p:guideLst>
        <p:guide orient="horz" pos="2909"/>
        <p:guide pos="2189"/>
      </p:guideLst>
    </p:cSldViewPr>
  </p:notesViewPr>
  <p:gridSpacing cx="76200" cy="7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handoutMaster" Target="handoutMasters/handoutMaster1.xml"/><Relationship Id="rId31" Type="http://schemas.openxmlformats.org/officeDocument/2006/relationships/printerSettings" Target="printerSettings/printerSettings1.bin"/><Relationship Id="rId32" Type="http://schemas.openxmlformats.org/officeDocument/2006/relationships/tags" Target="tags/tag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esProps" Target="presProps.xml"/><Relationship Id="rId34" Type="http://schemas.openxmlformats.org/officeDocument/2006/relationships/viewProps" Target="viewProps.xml"/><Relationship Id="rId35" Type="http://schemas.openxmlformats.org/officeDocument/2006/relationships/theme" Target="theme/theme1.xml"/><Relationship Id="rId3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11488" cy="461963"/>
          </a:xfrm>
          <a:prstGeom prst="rect">
            <a:avLst/>
          </a:prstGeom>
        </p:spPr>
        <p:txBody>
          <a:bodyPr vert="horz" lIns="91777" tIns="45886" rIns="91777" bIns="45886" rtlCol="0"/>
          <a:lstStyle>
            <a:lvl1pPr algn="l">
              <a:defRPr sz="1200">
                <a:latin typeface="Arial" charset="0"/>
              </a:defRPr>
            </a:lvl1pPr>
          </a:lstStyle>
          <a:p>
            <a:pPr>
              <a:defRPr/>
            </a:pPr>
            <a:endParaRPr lang="en-US"/>
          </a:p>
        </p:txBody>
      </p:sp>
      <p:sp>
        <p:nvSpPr>
          <p:cNvPr id="3" name="Date Placeholder 2"/>
          <p:cNvSpPr>
            <a:spLocks noGrp="1"/>
          </p:cNvSpPr>
          <p:nvPr>
            <p:ph type="dt" sz="quarter" idx="1"/>
          </p:nvPr>
        </p:nvSpPr>
        <p:spPr>
          <a:xfrm>
            <a:off x="3937000" y="0"/>
            <a:ext cx="3011488" cy="461963"/>
          </a:xfrm>
          <a:prstGeom prst="rect">
            <a:avLst/>
          </a:prstGeom>
        </p:spPr>
        <p:txBody>
          <a:bodyPr vert="horz" lIns="91777" tIns="45886" rIns="91777" bIns="45886" rtlCol="0"/>
          <a:lstStyle>
            <a:lvl1pPr algn="r">
              <a:defRPr sz="1200">
                <a:latin typeface="Arial" charset="0"/>
              </a:defRPr>
            </a:lvl1pPr>
          </a:lstStyle>
          <a:p>
            <a:pPr>
              <a:defRPr/>
            </a:pPr>
            <a:fld id="{5967C166-B4C9-48F2-849F-FB9B6DB71898}" type="datetimeFigureOut">
              <a:rPr lang="en-US"/>
              <a:pPr>
                <a:defRPr/>
              </a:pPr>
              <a:t>2/27/17</a:t>
            </a:fld>
            <a:endParaRPr lang="en-US" dirty="0"/>
          </a:p>
        </p:txBody>
      </p:sp>
      <p:sp>
        <p:nvSpPr>
          <p:cNvPr id="4" name="Footer Placeholder 3"/>
          <p:cNvSpPr>
            <a:spLocks noGrp="1"/>
          </p:cNvSpPr>
          <p:nvPr>
            <p:ph type="ftr" sz="quarter" idx="2"/>
          </p:nvPr>
        </p:nvSpPr>
        <p:spPr>
          <a:xfrm>
            <a:off x="0" y="8772525"/>
            <a:ext cx="3011488" cy="461963"/>
          </a:xfrm>
          <a:prstGeom prst="rect">
            <a:avLst/>
          </a:prstGeom>
        </p:spPr>
        <p:txBody>
          <a:bodyPr vert="horz" lIns="91777" tIns="45886" rIns="91777" bIns="45886" rtlCol="0" anchor="b"/>
          <a:lstStyle>
            <a:lvl1pPr algn="l">
              <a:defRPr sz="1200">
                <a:latin typeface="Arial" charset="0"/>
              </a:defRPr>
            </a:lvl1pPr>
          </a:lstStyle>
          <a:p>
            <a:pPr>
              <a:defRPr/>
            </a:pPr>
            <a:endParaRPr lang="en-US"/>
          </a:p>
        </p:txBody>
      </p:sp>
      <p:sp>
        <p:nvSpPr>
          <p:cNvPr id="5" name="Slide Number Placeholder 4"/>
          <p:cNvSpPr>
            <a:spLocks noGrp="1"/>
          </p:cNvSpPr>
          <p:nvPr>
            <p:ph type="sldNum" sz="quarter" idx="3"/>
          </p:nvPr>
        </p:nvSpPr>
        <p:spPr>
          <a:xfrm>
            <a:off x="3937000" y="8772525"/>
            <a:ext cx="3011488" cy="461963"/>
          </a:xfrm>
          <a:prstGeom prst="rect">
            <a:avLst/>
          </a:prstGeom>
        </p:spPr>
        <p:txBody>
          <a:bodyPr vert="horz" wrap="square" lIns="91777" tIns="45886" rIns="91777" bIns="45886" numCol="1" anchor="b" anchorCtr="0" compatLnSpc="1">
            <a:prstTxWarp prst="textNoShape">
              <a:avLst/>
            </a:prstTxWarp>
          </a:bodyPr>
          <a:lstStyle>
            <a:lvl1pPr algn="r">
              <a:defRPr sz="1200"/>
            </a:lvl1pPr>
          </a:lstStyle>
          <a:p>
            <a:fld id="{0B2E8767-C014-4719-A5FD-3006F09265C4}" type="slidenum">
              <a:rPr lang="en-US" altLang="en-US"/>
              <a:pPr/>
              <a:t>‹#›</a:t>
            </a:fld>
            <a:endParaRPr lang="en-US" altLang="en-US"/>
          </a:p>
        </p:txBody>
      </p:sp>
    </p:spTree>
    <p:extLst>
      <p:ext uri="{BB962C8B-B14F-4D97-AF65-F5344CB8AC3E}">
        <p14:creationId xmlns:p14="http://schemas.microsoft.com/office/powerpoint/2010/main" val="15457849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11488" cy="461963"/>
          </a:xfrm>
          <a:prstGeom prst="rect">
            <a:avLst/>
          </a:prstGeom>
        </p:spPr>
        <p:txBody>
          <a:bodyPr vert="horz" lIns="92463" tIns="46233" rIns="92463" bIns="46233" rtlCol="0"/>
          <a:lstStyle>
            <a:lvl1pPr algn="l">
              <a:defRPr sz="1200">
                <a:latin typeface="Arial" charset="0"/>
              </a:defRPr>
            </a:lvl1pPr>
          </a:lstStyle>
          <a:p>
            <a:pPr>
              <a:defRPr/>
            </a:pPr>
            <a:endParaRPr lang="en-GB"/>
          </a:p>
        </p:txBody>
      </p:sp>
      <p:sp>
        <p:nvSpPr>
          <p:cNvPr id="3" name="Date Placeholder 2"/>
          <p:cNvSpPr>
            <a:spLocks noGrp="1"/>
          </p:cNvSpPr>
          <p:nvPr>
            <p:ph type="dt" idx="1"/>
          </p:nvPr>
        </p:nvSpPr>
        <p:spPr>
          <a:xfrm>
            <a:off x="3937000" y="0"/>
            <a:ext cx="3011488" cy="461963"/>
          </a:xfrm>
          <a:prstGeom prst="rect">
            <a:avLst/>
          </a:prstGeom>
        </p:spPr>
        <p:txBody>
          <a:bodyPr vert="horz" lIns="92463" tIns="46233" rIns="92463" bIns="46233" rtlCol="0"/>
          <a:lstStyle>
            <a:lvl1pPr algn="r">
              <a:defRPr sz="1200">
                <a:latin typeface="Arial" charset="0"/>
              </a:defRPr>
            </a:lvl1pPr>
          </a:lstStyle>
          <a:p>
            <a:pPr>
              <a:defRPr/>
            </a:pPr>
            <a:fld id="{8272F13C-6803-4821-BE8B-0255221D42DE}" type="datetimeFigureOut">
              <a:rPr lang="en-US"/>
              <a:pPr>
                <a:defRPr/>
              </a:pPr>
              <a:t>2/27/17</a:t>
            </a:fld>
            <a:endParaRPr lang="en-GB" dirty="0"/>
          </a:p>
        </p:txBody>
      </p:sp>
      <p:sp>
        <p:nvSpPr>
          <p:cNvPr id="4" name="Slide Image Placeholder 3"/>
          <p:cNvSpPr>
            <a:spLocks noGrp="1" noRot="1" noChangeAspect="1"/>
          </p:cNvSpPr>
          <p:nvPr>
            <p:ph type="sldImg" idx="2"/>
          </p:nvPr>
        </p:nvSpPr>
        <p:spPr>
          <a:xfrm>
            <a:off x="1166813" y="693738"/>
            <a:ext cx="4616450" cy="3462337"/>
          </a:xfrm>
          <a:prstGeom prst="rect">
            <a:avLst/>
          </a:prstGeom>
          <a:noFill/>
          <a:ln w="12700">
            <a:solidFill>
              <a:prstClr val="black"/>
            </a:solidFill>
          </a:ln>
        </p:spPr>
        <p:txBody>
          <a:bodyPr vert="horz" lIns="92463" tIns="46233" rIns="92463" bIns="46233" rtlCol="0" anchor="ctr"/>
          <a:lstStyle/>
          <a:p>
            <a:pPr lvl="0"/>
            <a:endParaRPr lang="en-GB" noProof="0" dirty="0"/>
          </a:p>
        </p:txBody>
      </p:sp>
      <p:sp>
        <p:nvSpPr>
          <p:cNvPr id="5" name="Notes Placeholder 4"/>
          <p:cNvSpPr>
            <a:spLocks noGrp="1"/>
          </p:cNvSpPr>
          <p:nvPr>
            <p:ph type="body" sz="quarter" idx="3"/>
          </p:nvPr>
        </p:nvSpPr>
        <p:spPr>
          <a:xfrm>
            <a:off x="695325" y="4386263"/>
            <a:ext cx="5559425" cy="4156075"/>
          </a:xfrm>
          <a:prstGeom prst="rect">
            <a:avLst/>
          </a:prstGeom>
        </p:spPr>
        <p:txBody>
          <a:bodyPr vert="horz" lIns="92463" tIns="46233" rIns="92463" bIns="46233"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772525"/>
            <a:ext cx="3011488" cy="461963"/>
          </a:xfrm>
          <a:prstGeom prst="rect">
            <a:avLst/>
          </a:prstGeom>
        </p:spPr>
        <p:txBody>
          <a:bodyPr vert="horz" lIns="92463" tIns="46233" rIns="92463" bIns="46233" rtlCol="0" anchor="b"/>
          <a:lstStyle>
            <a:lvl1pPr algn="l">
              <a:defRPr sz="1200">
                <a:latin typeface="Arial" charset="0"/>
              </a:defRPr>
            </a:lvl1pPr>
          </a:lstStyle>
          <a:p>
            <a:pPr>
              <a:defRPr/>
            </a:pPr>
            <a:endParaRPr lang="en-GB"/>
          </a:p>
        </p:txBody>
      </p:sp>
      <p:sp>
        <p:nvSpPr>
          <p:cNvPr id="7" name="Slide Number Placeholder 6"/>
          <p:cNvSpPr>
            <a:spLocks noGrp="1"/>
          </p:cNvSpPr>
          <p:nvPr>
            <p:ph type="sldNum" sz="quarter" idx="5"/>
          </p:nvPr>
        </p:nvSpPr>
        <p:spPr>
          <a:xfrm>
            <a:off x="3937000" y="8772525"/>
            <a:ext cx="3011488" cy="461963"/>
          </a:xfrm>
          <a:prstGeom prst="rect">
            <a:avLst/>
          </a:prstGeom>
        </p:spPr>
        <p:txBody>
          <a:bodyPr vert="horz" wrap="square" lIns="92463" tIns="46233" rIns="92463" bIns="46233" numCol="1" anchor="b" anchorCtr="0" compatLnSpc="1">
            <a:prstTxWarp prst="textNoShape">
              <a:avLst/>
            </a:prstTxWarp>
          </a:bodyPr>
          <a:lstStyle>
            <a:lvl1pPr algn="r">
              <a:defRPr sz="1200"/>
            </a:lvl1pPr>
          </a:lstStyle>
          <a:p>
            <a:fld id="{E89E6604-1D7B-4891-9513-B97381527BAF}" type="slidenum">
              <a:rPr lang="en-GB" altLang="en-US"/>
              <a:pPr/>
              <a:t>‹#›</a:t>
            </a:fld>
            <a:endParaRPr lang="en-GB" altLang="en-US"/>
          </a:p>
        </p:txBody>
      </p:sp>
    </p:spTree>
    <p:extLst>
      <p:ext uri="{BB962C8B-B14F-4D97-AF65-F5344CB8AC3E}">
        <p14:creationId xmlns:p14="http://schemas.microsoft.com/office/powerpoint/2010/main" val="160494310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218" name="Rectangle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Text Box 2"/>
          <p:cNvSpPr>
            <a:spLocks noGrp="1" noChangeArrowheads="1"/>
          </p:cNvSpPr>
          <p:nvPr>
            <p:ph type="body" idx="1"/>
          </p:nvPr>
        </p:nvSpPr>
        <p:spPr bwMode="auto">
          <a:xfrm>
            <a:off x="695325" y="3460750"/>
            <a:ext cx="5559425" cy="21621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 anchorCtr="0" compatLnSpc="1">
            <a:prstTxWarp prst="textNoShape">
              <a:avLst/>
            </a:prstTxWarp>
            <a:spAutoFit/>
          </a:bodyPr>
          <a:lstStyle/>
          <a:p>
            <a:endParaRPr lang="en-CA" altLang="en-US" b="0" dirty="0" smtClean="0"/>
          </a:p>
          <a:p>
            <a:r>
              <a:rPr lang="en-CA" altLang="en-US" b="0" dirty="0" smtClean="0"/>
              <a:t>Thank</a:t>
            </a:r>
            <a:r>
              <a:rPr lang="en-CA" altLang="en-US" b="0" baseline="0" dirty="0" smtClean="0"/>
              <a:t> you. Thank you for being here.</a:t>
            </a:r>
            <a:endParaRPr lang="en-CA" baseline="0" noProof="0" dirty="0" smtClean="0"/>
          </a:p>
          <a:p>
            <a:endParaRPr lang="en-US" altLang="en-US" b="1" dirty="0" smtClean="0"/>
          </a:p>
        </p:txBody>
      </p:sp>
    </p:spTree>
    <p:extLst>
      <p:ext uri="{BB962C8B-B14F-4D97-AF65-F5344CB8AC3E}">
        <p14:creationId xmlns:p14="http://schemas.microsoft.com/office/powerpoint/2010/main" val="20239409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en-US" sz="1200" b="0" i="0" kern="1200" noProof="0" dirty="0" smtClean="0">
              <a:solidFill>
                <a:schemeClr val="tx1"/>
              </a:solidFill>
              <a:effectLst/>
              <a:latin typeface="+mn-lt"/>
              <a:ea typeface="+mn-ea"/>
              <a:cs typeface="+mn-cs"/>
            </a:endParaRPr>
          </a:p>
          <a:p>
            <a:r>
              <a:rPr lang="en-US" sz="1200" b="0" i="0" kern="1200" noProof="0" dirty="0" smtClean="0">
                <a:solidFill>
                  <a:schemeClr val="tx1"/>
                </a:solidFill>
                <a:effectLst/>
                <a:latin typeface="+mn-lt"/>
                <a:ea typeface="+mn-ea"/>
                <a:cs typeface="+mn-cs"/>
              </a:rPr>
              <a:t>Let me tell you a story…</a:t>
            </a:r>
          </a:p>
          <a:p>
            <a:endParaRPr lang="en-US" sz="1200" b="0" i="0" kern="1200" noProof="0" dirty="0" smtClean="0">
              <a:solidFill>
                <a:schemeClr val="tx1"/>
              </a:solidFill>
              <a:effectLst/>
              <a:latin typeface="+mn-lt"/>
              <a:ea typeface="+mn-ea"/>
              <a:cs typeface="+mn-cs"/>
            </a:endParaRPr>
          </a:p>
          <a:p>
            <a:r>
              <a:rPr lang="en-US" sz="1200" b="0" i="0" kern="1200" noProof="0" dirty="0" smtClean="0">
                <a:solidFill>
                  <a:schemeClr val="tx1"/>
                </a:solidFill>
                <a:effectLst/>
                <a:latin typeface="+mn-lt"/>
                <a:ea typeface="+mn-ea"/>
                <a:cs typeface="+mn-cs"/>
              </a:rPr>
              <a:t>Last  year, more than 20 years after Kasparov lost against deep blue., Lee </a:t>
            </a:r>
            <a:r>
              <a:rPr lang="en-US" sz="1200" b="0" i="0" kern="1200" noProof="0" dirty="0" err="1" smtClean="0">
                <a:solidFill>
                  <a:schemeClr val="tx1"/>
                </a:solidFill>
                <a:effectLst/>
                <a:latin typeface="+mn-lt"/>
                <a:ea typeface="+mn-ea"/>
                <a:cs typeface="+mn-cs"/>
              </a:rPr>
              <a:t>Sadol</a:t>
            </a:r>
            <a:r>
              <a:rPr lang="en-US" sz="1200" b="0" i="0" kern="1200" noProof="0" dirty="0" smtClean="0">
                <a:solidFill>
                  <a:schemeClr val="tx1"/>
                </a:solidFill>
                <a:effectLst/>
                <a:latin typeface="+mn-lt"/>
                <a:ea typeface="+mn-ea"/>
                <a:cs typeface="+mn-cs"/>
              </a:rPr>
              <a:t> the go works champion played a series of matches against alpha go, a new AI</a:t>
            </a:r>
            <a:r>
              <a:rPr lang="en-US" sz="1200" kern="1200" noProof="0" dirty="0" smtClean="0">
                <a:solidFill>
                  <a:schemeClr val="tx1"/>
                </a:solidFill>
                <a:effectLst/>
                <a:latin typeface="+mn-lt"/>
                <a:ea typeface="+mn-ea"/>
                <a:cs typeface="+mn-cs"/>
              </a:rPr>
              <a:t/>
            </a:r>
            <a:br>
              <a:rPr lang="en-US" sz="1200" kern="1200" noProof="0" dirty="0" smtClean="0">
                <a:solidFill>
                  <a:schemeClr val="tx1"/>
                </a:solidFill>
                <a:effectLst/>
                <a:latin typeface="+mn-lt"/>
                <a:ea typeface="+mn-ea"/>
                <a:cs typeface="+mn-cs"/>
              </a:rPr>
            </a:br>
            <a:endParaRPr lang="en-US" sz="1200" kern="1200" noProof="0" dirty="0" smtClean="0">
              <a:solidFill>
                <a:schemeClr val="tx1"/>
              </a:solidFill>
              <a:effectLst/>
              <a:latin typeface="+mn-lt"/>
              <a:ea typeface="+mn-ea"/>
              <a:cs typeface="+mn-cs"/>
            </a:endParaRPr>
          </a:p>
          <a:p>
            <a:r>
              <a:rPr lang="en-US" sz="1200" b="0" i="0" kern="1200" noProof="0" dirty="0" smtClean="0">
                <a:solidFill>
                  <a:schemeClr val="tx1"/>
                </a:solidFill>
                <a:effectLst/>
                <a:latin typeface="+mn-lt"/>
                <a:ea typeface="+mn-ea"/>
                <a:cs typeface="+mn-cs"/>
              </a:rPr>
              <a:t>Go is a strange and very complex game. So complex in fact at every turn a player has 200 possible moves to choose from (chess has 35). It is estimated that there are more possible moves in go than there are atoms in the universe. </a:t>
            </a:r>
            <a:r>
              <a:rPr lang="en-US" sz="1200" kern="1200" noProof="0" dirty="0" smtClean="0">
                <a:solidFill>
                  <a:schemeClr val="tx1"/>
                </a:solidFill>
                <a:effectLst/>
                <a:latin typeface="+mn-lt"/>
                <a:ea typeface="+mn-ea"/>
                <a:cs typeface="+mn-cs"/>
              </a:rPr>
              <a:t/>
            </a:r>
            <a:br>
              <a:rPr lang="en-US" sz="1200" kern="1200" noProof="0" dirty="0" smtClean="0">
                <a:solidFill>
                  <a:schemeClr val="tx1"/>
                </a:solidFill>
                <a:effectLst/>
                <a:latin typeface="+mn-lt"/>
                <a:ea typeface="+mn-ea"/>
                <a:cs typeface="+mn-cs"/>
              </a:rPr>
            </a:br>
            <a:endParaRPr lang="en-US" sz="1200" kern="1200" noProof="0" dirty="0" smtClean="0">
              <a:solidFill>
                <a:schemeClr val="tx1"/>
              </a:solidFill>
              <a:effectLst/>
              <a:latin typeface="+mn-lt"/>
              <a:ea typeface="+mn-ea"/>
              <a:cs typeface="+mn-cs"/>
            </a:endParaRPr>
          </a:p>
          <a:p>
            <a:r>
              <a:rPr lang="en-US" sz="1200" b="0" i="0" kern="1200" noProof="0" dirty="0" smtClean="0">
                <a:solidFill>
                  <a:schemeClr val="tx1"/>
                </a:solidFill>
                <a:effectLst/>
                <a:latin typeface="+mn-lt"/>
                <a:ea typeface="+mn-ea"/>
                <a:cs typeface="+mn-cs"/>
              </a:rPr>
              <a:t>What does it mean? It means that brute computing power cannot help.</a:t>
            </a:r>
            <a:endParaRPr lang="en-US" sz="1200" kern="1200" noProof="0" dirty="0" smtClean="0">
              <a:solidFill>
                <a:schemeClr val="tx1"/>
              </a:solidFill>
              <a:effectLst/>
              <a:latin typeface="+mn-lt"/>
              <a:ea typeface="+mn-ea"/>
              <a:cs typeface="+mn-cs"/>
            </a:endParaRPr>
          </a:p>
          <a:p>
            <a:endParaRPr lang="en-US" sz="1200" kern="1200" noProof="0" dirty="0" smtClean="0">
              <a:solidFill>
                <a:schemeClr val="tx1"/>
              </a:solidFill>
              <a:effectLst/>
              <a:latin typeface="+mn-lt"/>
              <a:ea typeface="+mn-ea"/>
              <a:cs typeface="+mn-cs"/>
            </a:endParaRPr>
          </a:p>
          <a:p>
            <a:r>
              <a:rPr lang="en-US" sz="1200" b="0" i="0" kern="1200" noProof="0" dirty="0" smtClean="0">
                <a:solidFill>
                  <a:schemeClr val="tx1"/>
                </a:solidFill>
                <a:effectLst/>
                <a:latin typeface="+mn-lt"/>
                <a:ea typeface="+mn-ea"/>
                <a:cs typeface="+mn-cs"/>
              </a:rPr>
              <a:t>So how was the AI trained? Well first it was fed millions of moves previously done by human beings. </a:t>
            </a:r>
            <a:r>
              <a:rPr lang="en-US" sz="1200" kern="1200" noProof="0" dirty="0" smtClean="0">
                <a:solidFill>
                  <a:schemeClr val="tx1"/>
                </a:solidFill>
                <a:effectLst/>
                <a:latin typeface="+mn-lt"/>
                <a:ea typeface="+mn-ea"/>
                <a:cs typeface="+mn-cs"/>
              </a:rPr>
              <a:t/>
            </a:r>
            <a:br>
              <a:rPr lang="en-US" sz="1200" kern="1200" noProof="0" dirty="0" smtClean="0">
                <a:solidFill>
                  <a:schemeClr val="tx1"/>
                </a:solidFill>
                <a:effectLst/>
                <a:latin typeface="+mn-lt"/>
                <a:ea typeface="+mn-ea"/>
                <a:cs typeface="+mn-cs"/>
              </a:rPr>
            </a:br>
            <a:endParaRPr lang="en-US" sz="1200" kern="1200" noProof="0" dirty="0" smtClean="0">
              <a:solidFill>
                <a:schemeClr val="tx1"/>
              </a:solidFill>
              <a:effectLst/>
              <a:latin typeface="+mn-lt"/>
              <a:ea typeface="+mn-ea"/>
              <a:cs typeface="+mn-cs"/>
            </a:endParaRPr>
          </a:p>
          <a:p>
            <a:r>
              <a:rPr lang="en-US" sz="1200" b="0" i="0" kern="1200" noProof="0" dirty="0" smtClean="0">
                <a:solidFill>
                  <a:schemeClr val="tx1"/>
                </a:solidFill>
                <a:effectLst/>
                <a:latin typeface="+mn-lt"/>
                <a:ea typeface="+mn-ea"/>
                <a:cs typeface="+mn-cs"/>
              </a:rPr>
              <a:t>Than it was made to play against a slightly different version of itself, and study which moves were the best. </a:t>
            </a:r>
            <a:endParaRPr lang="en-US" sz="1200" kern="1200" noProof="0" dirty="0" smtClean="0">
              <a:solidFill>
                <a:schemeClr val="tx1"/>
              </a:solidFill>
              <a:effectLst/>
              <a:latin typeface="+mn-lt"/>
              <a:ea typeface="+mn-ea"/>
              <a:cs typeface="+mn-cs"/>
            </a:endParaRPr>
          </a:p>
          <a:p>
            <a:endParaRPr lang="en-US" sz="1200" kern="1200" noProof="0" dirty="0" smtClean="0">
              <a:solidFill>
                <a:schemeClr val="tx1"/>
              </a:solidFill>
              <a:effectLst/>
              <a:latin typeface="+mn-lt"/>
              <a:ea typeface="+mn-ea"/>
              <a:cs typeface="+mn-cs"/>
            </a:endParaRPr>
          </a:p>
          <a:p>
            <a:r>
              <a:rPr lang="en-US" sz="1200" b="0" i="0" kern="1200" noProof="0" dirty="0" smtClean="0">
                <a:solidFill>
                  <a:schemeClr val="tx1"/>
                </a:solidFill>
                <a:effectLst/>
                <a:latin typeface="+mn-lt"/>
                <a:ea typeface="+mn-ea"/>
                <a:cs typeface="+mn-cs"/>
              </a:rPr>
              <a:t>As wired said:  </a:t>
            </a:r>
            <a:r>
              <a:rPr lang="en-US" sz="1200" b="0" i="0" kern="1200" noProof="0" dirty="0" err="1" smtClean="0">
                <a:solidFill>
                  <a:schemeClr val="tx1"/>
                </a:solidFill>
                <a:effectLst/>
                <a:latin typeface="+mn-lt"/>
                <a:ea typeface="+mn-ea"/>
                <a:cs typeface="+mn-cs"/>
              </a:rPr>
              <a:t>AlphaGo</a:t>
            </a:r>
            <a:r>
              <a:rPr lang="en-US" sz="1200" b="0" i="0" kern="1200" noProof="0" dirty="0" smtClean="0">
                <a:solidFill>
                  <a:schemeClr val="tx1"/>
                </a:solidFill>
                <a:effectLst/>
                <a:latin typeface="+mn-lt"/>
                <a:ea typeface="+mn-ea"/>
                <a:cs typeface="+mn-cs"/>
              </a:rPr>
              <a:t> began to develop its own inhuman repertoire.</a:t>
            </a:r>
            <a:endParaRPr lang="en-US" sz="1200" kern="1200" noProof="0" dirty="0" smtClean="0">
              <a:solidFill>
                <a:schemeClr val="tx1"/>
              </a:solidFill>
              <a:effectLst/>
              <a:latin typeface="+mn-lt"/>
              <a:ea typeface="+mn-ea"/>
              <a:cs typeface="+mn-cs"/>
            </a:endParaRPr>
          </a:p>
          <a:p>
            <a:endParaRPr lang="en-US" sz="1200" kern="1200" noProof="0" dirty="0" smtClean="0">
              <a:solidFill>
                <a:schemeClr val="tx1"/>
              </a:solidFill>
              <a:effectLst/>
              <a:latin typeface="+mn-lt"/>
              <a:ea typeface="+mn-ea"/>
              <a:cs typeface="+mn-cs"/>
            </a:endParaRPr>
          </a:p>
          <a:p>
            <a:r>
              <a:rPr lang="en-US" sz="1200" b="0" i="0" kern="1200" noProof="0" dirty="0" smtClean="0">
                <a:solidFill>
                  <a:schemeClr val="tx1"/>
                </a:solidFill>
                <a:effectLst/>
                <a:latin typeface="+mn-lt"/>
                <a:ea typeface="+mn-ea"/>
                <a:cs typeface="+mn-cs"/>
              </a:rPr>
              <a:t>Than it was ready to play…</a:t>
            </a:r>
          </a:p>
          <a:p>
            <a:endParaRPr lang="en-US" sz="1200" b="0" i="0" kern="1200" noProof="0" dirty="0" smtClean="0">
              <a:solidFill>
                <a:schemeClr val="tx1"/>
              </a:solidFill>
              <a:effectLst/>
              <a:latin typeface="+mn-lt"/>
              <a:ea typeface="+mn-ea"/>
              <a:cs typeface="+mn-cs"/>
            </a:endParaRPr>
          </a:p>
          <a:p>
            <a:r>
              <a:rPr lang="en-US" sz="1200" b="0" i="0" kern="1200" noProof="0" dirty="0" smtClean="0">
                <a:solidFill>
                  <a:schemeClr val="tx1"/>
                </a:solidFill>
                <a:effectLst/>
                <a:latin typeface="+mn-lt"/>
                <a:ea typeface="+mn-ea"/>
                <a:cs typeface="+mn-cs"/>
              </a:rPr>
              <a:t>During game number 3, alpha go played moved 37. This was a moved that no one had ever played before and it was not a move in alpha go 's </a:t>
            </a:r>
            <a:r>
              <a:rPr lang="en-US" sz="1200" b="0" i="0" kern="1200" noProof="0" dirty="0" err="1" smtClean="0">
                <a:solidFill>
                  <a:schemeClr val="tx1"/>
                </a:solidFill>
                <a:effectLst/>
                <a:latin typeface="+mn-lt"/>
                <a:ea typeface="+mn-ea"/>
                <a:cs typeface="+mn-cs"/>
              </a:rPr>
              <a:t>répertoire</a:t>
            </a:r>
            <a:r>
              <a:rPr lang="en-US" sz="1200" b="0" i="0" kern="1200" noProof="0" dirty="0" smtClean="0">
                <a:solidFill>
                  <a:schemeClr val="tx1"/>
                </a:solidFill>
                <a:effectLst/>
                <a:latin typeface="+mn-lt"/>
                <a:ea typeface="+mn-ea"/>
                <a:cs typeface="+mn-cs"/>
              </a:rPr>
              <a:t>. It was a one in a million move. It was a long shot. Alpha go had to search hard in its neurons</a:t>
            </a:r>
            <a:r>
              <a:rPr lang="en-US" sz="1200" b="0" i="0" kern="1200" baseline="0" noProof="0" dirty="0" smtClean="0">
                <a:solidFill>
                  <a:schemeClr val="tx1"/>
                </a:solidFill>
                <a:effectLst/>
                <a:latin typeface="+mn-lt"/>
                <a:ea typeface="+mn-ea"/>
                <a:cs typeface="+mn-cs"/>
              </a:rPr>
              <a:t> to</a:t>
            </a:r>
            <a:r>
              <a:rPr lang="en-US" sz="1200" b="0" i="0" kern="1200" noProof="0" dirty="0" smtClean="0">
                <a:solidFill>
                  <a:schemeClr val="tx1"/>
                </a:solidFill>
                <a:effectLst/>
                <a:latin typeface="+mn-lt"/>
                <a:ea typeface="+mn-ea"/>
                <a:cs typeface="+mn-cs"/>
              </a:rPr>
              <a:t> find something that was not there.</a:t>
            </a:r>
            <a:endParaRPr lang="en-US" sz="1200" kern="1200" noProof="0" dirty="0" smtClean="0">
              <a:solidFill>
                <a:schemeClr val="tx1"/>
              </a:solidFill>
              <a:effectLst/>
              <a:latin typeface="+mn-lt"/>
              <a:ea typeface="+mn-ea"/>
              <a:cs typeface="+mn-cs"/>
            </a:endParaRPr>
          </a:p>
          <a:p>
            <a:endParaRPr lang="en-US" sz="1200" kern="1200" noProof="0" dirty="0" smtClean="0">
              <a:solidFill>
                <a:schemeClr val="tx1"/>
              </a:solidFill>
              <a:effectLst/>
              <a:latin typeface="+mn-lt"/>
              <a:ea typeface="+mn-ea"/>
              <a:cs typeface="+mn-cs"/>
            </a:endParaRPr>
          </a:p>
          <a:p>
            <a:r>
              <a:rPr lang="en-US" sz="1200" b="0" i="0" kern="1200" noProof="0" dirty="0" smtClean="0">
                <a:solidFill>
                  <a:schemeClr val="tx1"/>
                </a:solidFill>
                <a:effectLst/>
                <a:latin typeface="+mn-lt"/>
                <a:ea typeface="+mn-ea"/>
                <a:cs typeface="+mn-cs"/>
              </a:rPr>
              <a:t>It made unusual connections. </a:t>
            </a:r>
            <a:r>
              <a:rPr lang="en-US" sz="1200" kern="1200" noProof="0" dirty="0" smtClean="0">
                <a:solidFill>
                  <a:schemeClr val="tx1"/>
                </a:solidFill>
                <a:effectLst/>
                <a:latin typeface="+mn-lt"/>
                <a:ea typeface="+mn-ea"/>
                <a:cs typeface="+mn-cs"/>
              </a:rPr>
              <a:t/>
            </a:r>
            <a:br>
              <a:rPr lang="en-US" sz="1200" kern="1200" noProof="0" dirty="0" smtClean="0">
                <a:solidFill>
                  <a:schemeClr val="tx1"/>
                </a:solidFill>
                <a:effectLst/>
                <a:latin typeface="+mn-lt"/>
                <a:ea typeface="+mn-ea"/>
                <a:cs typeface="+mn-cs"/>
              </a:rPr>
            </a:br>
            <a:endParaRPr lang="en-US" sz="1200" kern="1200" noProof="0" dirty="0" smtClean="0">
              <a:solidFill>
                <a:schemeClr val="tx1"/>
              </a:solidFill>
              <a:effectLst/>
              <a:latin typeface="+mn-lt"/>
              <a:ea typeface="+mn-ea"/>
              <a:cs typeface="+mn-cs"/>
            </a:endParaRPr>
          </a:p>
          <a:p>
            <a:r>
              <a:rPr lang="en-US" sz="1200" b="0" i="0" kern="1200" noProof="0" dirty="0" smtClean="0">
                <a:solidFill>
                  <a:schemeClr val="tx1"/>
                </a:solidFill>
                <a:effectLst/>
                <a:latin typeface="+mn-lt"/>
                <a:ea typeface="+mn-ea"/>
                <a:cs typeface="+mn-cs"/>
              </a:rPr>
              <a:t>When lee </a:t>
            </a:r>
            <a:r>
              <a:rPr lang="en-US" sz="1200" b="0" i="0" kern="1200" noProof="0" dirty="0" err="1" smtClean="0">
                <a:solidFill>
                  <a:schemeClr val="tx1"/>
                </a:solidFill>
                <a:effectLst/>
                <a:latin typeface="+mn-lt"/>
                <a:ea typeface="+mn-ea"/>
                <a:cs typeface="+mn-cs"/>
              </a:rPr>
              <a:t>sadol</a:t>
            </a:r>
            <a:r>
              <a:rPr lang="en-US" sz="1200" b="0" i="0" kern="1200" noProof="0" dirty="0" smtClean="0">
                <a:solidFill>
                  <a:schemeClr val="tx1"/>
                </a:solidFill>
                <a:effectLst/>
                <a:latin typeface="+mn-lt"/>
                <a:ea typeface="+mn-ea"/>
                <a:cs typeface="+mn-cs"/>
              </a:rPr>
              <a:t> saw it, he was floored. All</a:t>
            </a:r>
            <a:r>
              <a:rPr lang="en-US" sz="1200" b="0" i="0" kern="1200" baseline="0" noProof="0" dirty="0" smtClean="0">
                <a:solidFill>
                  <a:schemeClr val="tx1"/>
                </a:solidFill>
                <a:effectLst/>
                <a:latin typeface="+mn-lt"/>
                <a:ea typeface="+mn-ea"/>
                <a:cs typeface="+mn-cs"/>
              </a:rPr>
              <a:t> the experts could say </a:t>
            </a:r>
            <a:r>
              <a:rPr lang="en-US" sz="1200" b="0" i="0" kern="1200" noProof="0" dirty="0" smtClean="0">
                <a:solidFill>
                  <a:schemeClr val="tx1"/>
                </a:solidFill>
                <a:effectLst/>
                <a:latin typeface="+mn-lt"/>
                <a:ea typeface="+mn-ea"/>
                <a:cs typeface="+mn-cs"/>
              </a:rPr>
              <a:t>was 'this is beautiful'</a:t>
            </a:r>
            <a:r>
              <a:rPr lang="en-US" sz="1200" kern="1200" noProof="0" dirty="0" smtClean="0">
                <a:solidFill>
                  <a:schemeClr val="tx1"/>
                </a:solidFill>
                <a:effectLst/>
                <a:latin typeface="+mn-lt"/>
                <a:ea typeface="+mn-ea"/>
                <a:cs typeface="+mn-cs"/>
              </a:rPr>
              <a:t/>
            </a:r>
            <a:br>
              <a:rPr lang="en-US" sz="1200" kern="1200" noProof="0" dirty="0" smtClean="0">
                <a:solidFill>
                  <a:schemeClr val="tx1"/>
                </a:solidFill>
                <a:effectLst/>
                <a:latin typeface="+mn-lt"/>
                <a:ea typeface="+mn-ea"/>
                <a:cs typeface="+mn-cs"/>
              </a:rPr>
            </a:br>
            <a:endParaRPr lang="en-US" sz="1200" kern="1200" noProof="0" dirty="0" smtClean="0">
              <a:solidFill>
                <a:schemeClr val="tx1"/>
              </a:solidFill>
              <a:effectLst/>
              <a:latin typeface="+mn-lt"/>
              <a:ea typeface="+mn-ea"/>
              <a:cs typeface="+mn-cs"/>
            </a:endParaRPr>
          </a:p>
          <a:p>
            <a:r>
              <a:rPr lang="en-US" sz="1200" b="0" i="0" kern="1200" noProof="0" dirty="0" smtClean="0">
                <a:solidFill>
                  <a:schemeClr val="tx1"/>
                </a:solidFill>
                <a:effectLst/>
                <a:latin typeface="+mn-lt"/>
                <a:ea typeface="+mn-ea"/>
                <a:cs typeface="+mn-cs"/>
              </a:rPr>
              <a:t>What do we call this? A beautiful move with no real historical background?</a:t>
            </a:r>
            <a:r>
              <a:rPr lang="en-US" sz="1200" kern="1200" noProof="0" dirty="0" smtClean="0">
                <a:solidFill>
                  <a:schemeClr val="tx1"/>
                </a:solidFill>
                <a:effectLst/>
                <a:latin typeface="+mn-lt"/>
                <a:ea typeface="+mn-ea"/>
                <a:cs typeface="+mn-cs"/>
              </a:rPr>
              <a:t/>
            </a:r>
            <a:br>
              <a:rPr lang="en-US" sz="1200" kern="1200" noProof="0" dirty="0" smtClean="0">
                <a:solidFill>
                  <a:schemeClr val="tx1"/>
                </a:solidFill>
                <a:effectLst/>
                <a:latin typeface="+mn-lt"/>
                <a:ea typeface="+mn-ea"/>
                <a:cs typeface="+mn-cs"/>
              </a:rPr>
            </a:br>
            <a:endParaRPr lang="en-US" sz="1200" kern="1200" noProof="0" dirty="0" smtClean="0">
              <a:solidFill>
                <a:schemeClr val="tx1"/>
              </a:solidFill>
              <a:effectLst/>
              <a:latin typeface="+mn-lt"/>
              <a:ea typeface="+mn-ea"/>
              <a:cs typeface="+mn-cs"/>
            </a:endParaRPr>
          </a:p>
          <a:p>
            <a:r>
              <a:rPr lang="en-US" sz="1200" b="0" i="0" kern="1200" noProof="0" dirty="0" smtClean="0">
                <a:solidFill>
                  <a:schemeClr val="tx1"/>
                </a:solidFill>
                <a:effectLst/>
                <a:latin typeface="+mn-lt"/>
                <a:ea typeface="+mn-ea"/>
                <a:cs typeface="+mn-cs"/>
              </a:rPr>
              <a:t>Intuition.</a:t>
            </a:r>
            <a:r>
              <a:rPr lang="en-US" sz="1200" kern="1200" noProof="0" dirty="0" smtClean="0">
                <a:solidFill>
                  <a:schemeClr val="tx1"/>
                </a:solidFill>
                <a:effectLst/>
                <a:latin typeface="+mn-lt"/>
                <a:ea typeface="+mn-ea"/>
                <a:cs typeface="+mn-cs"/>
              </a:rPr>
              <a:t/>
            </a:r>
            <a:br>
              <a:rPr lang="en-US" sz="1200" kern="1200" noProof="0" dirty="0" smtClean="0">
                <a:solidFill>
                  <a:schemeClr val="tx1"/>
                </a:solidFill>
                <a:effectLst/>
                <a:latin typeface="+mn-lt"/>
                <a:ea typeface="+mn-ea"/>
                <a:cs typeface="+mn-cs"/>
              </a:rPr>
            </a:br>
            <a:endParaRPr lang="en-US" sz="1200" kern="1200" noProof="0" dirty="0" smtClean="0">
              <a:solidFill>
                <a:schemeClr val="tx1"/>
              </a:solidFill>
              <a:effectLst/>
              <a:latin typeface="+mn-lt"/>
              <a:ea typeface="+mn-ea"/>
              <a:cs typeface="+mn-cs"/>
            </a:endParaRPr>
          </a:p>
          <a:p>
            <a:r>
              <a:rPr lang="en-US" sz="1200" b="0" i="0" kern="1200" noProof="0" dirty="0" smtClean="0">
                <a:solidFill>
                  <a:schemeClr val="tx1"/>
                </a:solidFill>
                <a:effectLst/>
                <a:latin typeface="+mn-lt"/>
                <a:ea typeface="+mn-ea"/>
                <a:cs typeface="+mn-cs"/>
              </a:rPr>
              <a:t>This is the beginning of my talk.</a:t>
            </a:r>
            <a:endParaRPr lang="en-US" sz="1200" kern="1200" noProof="0" dirty="0" smtClean="0">
              <a:solidFill>
                <a:schemeClr val="tx1"/>
              </a:solidFill>
              <a:effectLst/>
              <a:latin typeface="+mn-lt"/>
              <a:ea typeface="+mn-ea"/>
              <a:cs typeface="+mn-cs"/>
            </a:endParaRPr>
          </a:p>
          <a:p>
            <a:endParaRPr lang="en-US" sz="1200" kern="1200" noProof="0" dirty="0" smtClean="0">
              <a:solidFill>
                <a:schemeClr val="tx1"/>
              </a:solidFill>
              <a:effectLst/>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kern="1200" noProof="0" dirty="0" smtClean="0">
                <a:solidFill>
                  <a:schemeClr val="tx1"/>
                </a:solidFill>
                <a:effectLst/>
                <a:latin typeface="+mn-lt"/>
                <a:ea typeface="+mn-ea"/>
                <a:cs typeface="+mn-cs"/>
              </a:rPr>
              <a:t>Machines are becoming real, emotional, intelligent, and they learn. They are becoming a new species.</a:t>
            </a:r>
            <a:endParaRPr lang="en-US" sz="1200" kern="1200" noProof="0" dirty="0" smtClean="0">
              <a:solidFill>
                <a:schemeClr val="tx1"/>
              </a:solidFill>
              <a:effectLst/>
              <a:latin typeface="+mn-lt"/>
              <a:ea typeface="+mn-ea"/>
              <a:cs typeface="+mn-cs"/>
            </a:endParaRPr>
          </a:p>
          <a:p>
            <a:endParaRPr lang="fr-CA" sz="1200" kern="1200" dirty="0" smtClean="0">
              <a:solidFill>
                <a:schemeClr val="tx1"/>
              </a:solidFill>
              <a:effectLst/>
              <a:latin typeface="+mn-lt"/>
              <a:ea typeface="+mn-ea"/>
              <a:cs typeface="+mn-cs"/>
            </a:endParaRPr>
          </a:p>
          <a:p>
            <a:endParaRPr lang="fr-FR" sz="1200" kern="1200" dirty="0" smtClean="0">
              <a:solidFill>
                <a:schemeClr val="tx1"/>
              </a:solidFill>
              <a:effectLst/>
              <a:latin typeface="+mn-lt"/>
              <a:ea typeface="+mn-ea"/>
              <a:cs typeface="+mn-cs"/>
            </a:endParaRPr>
          </a:p>
          <a:p>
            <a:endParaRPr lang="en-CA" noProof="0" dirty="0" smtClean="0"/>
          </a:p>
        </p:txBody>
      </p:sp>
      <p:sp>
        <p:nvSpPr>
          <p:cNvPr id="4" name="Espace réservé du numéro de diapositive 3"/>
          <p:cNvSpPr>
            <a:spLocks noGrp="1"/>
          </p:cNvSpPr>
          <p:nvPr>
            <p:ph type="sldNum" sz="quarter" idx="10"/>
          </p:nvPr>
        </p:nvSpPr>
        <p:spPr/>
        <p:txBody>
          <a:bodyPr/>
          <a:lstStyle/>
          <a:p>
            <a:fld id="{E89E6604-1D7B-4891-9513-B97381527BAF}" type="slidenum">
              <a:rPr lang="en-GB" altLang="en-US" smtClean="0"/>
              <a:pPr/>
              <a:t>2</a:t>
            </a:fld>
            <a:endParaRPr lang="en-GB" altLang="en-US"/>
          </a:p>
        </p:txBody>
      </p:sp>
    </p:spTree>
    <p:extLst>
      <p:ext uri="{BB962C8B-B14F-4D97-AF65-F5344CB8AC3E}">
        <p14:creationId xmlns:p14="http://schemas.microsoft.com/office/powerpoint/2010/main" val="42257668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en-CA" noProof="0" dirty="0" smtClean="0"/>
          </a:p>
          <a:p>
            <a:r>
              <a:rPr lang="en-CA" noProof="0" dirty="0" smtClean="0"/>
              <a:t>Why</a:t>
            </a:r>
            <a:r>
              <a:rPr lang="en-CA" baseline="0" noProof="0" dirty="0" smtClean="0"/>
              <a:t> this clip: This difficult, emotional relationship with machines is our future. </a:t>
            </a:r>
          </a:p>
          <a:p>
            <a:r>
              <a:rPr lang="en-CA" baseline="0" noProof="0" dirty="0" smtClean="0"/>
              <a:t>We will be faced with more HALs.</a:t>
            </a:r>
            <a:r>
              <a:rPr lang="fr-CA" baseline="0" noProof="0" dirty="0" smtClean="0"/>
              <a:t> </a:t>
            </a:r>
          </a:p>
          <a:p>
            <a:r>
              <a:rPr lang="fr-CA" baseline="0" noProof="0" dirty="0" smtClean="0"/>
              <a:t>HALS that wil have a true stake in our world and make high stakes decisions</a:t>
            </a:r>
            <a:endParaRPr lang="en-CA" baseline="0" noProof="0" dirty="0" smtClean="0"/>
          </a:p>
        </p:txBody>
      </p:sp>
      <p:sp>
        <p:nvSpPr>
          <p:cNvPr id="4" name="Espace réservé du numéro de diapositive 3"/>
          <p:cNvSpPr>
            <a:spLocks noGrp="1"/>
          </p:cNvSpPr>
          <p:nvPr>
            <p:ph type="sldNum" sz="quarter" idx="10"/>
          </p:nvPr>
        </p:nvSpPr>
        <p:spPr/>
        <p:txBody>
          <a:bodyPr/>
          <a:lstStyle/>
          <a:p>
            <a:fld id="{E89E6604-1D7B-4891-9513-B97381527BAF}" type="slidenum">
              <a:rPr lang="en-GB" altLang="en-US" smtClean="0"/>
              <a:pPr/>
              <a:t>3</a:t>
            </a:fld>
            <a:endParaRPr lang="en-GB" altLang="en-US"/>
          </a:p>
        </p:txBody>
      </p:sp>
    </p:spTree>
    <p:extLst>
      <p:ext uri="{BB962C8B-B14F-4D97-AF65-F5344CB8AC3E}">
        <p14:creationId xmlns:p14="http://schemas.microsoft.com/office/powerpoint/2010/main" val="322393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en-CA" noProof="0" dirty="0" smtClean="0"/>
          </a:p>
          <a:p>
            <a:r>
              <a:rPr lang="en-CA" noProof="0" dirty="0" smtClean="0"/>
              <a:t>Machines</a:t>
            </a:r>
            <a:r>
              <a:rPr lang="en-CA" baseline="0" noProof="0" dirty="0" smtClean="0"/>
              <a:t> will do more and more difficult cognitive tasks. Which will need intelligence, emotions, sensitivity, the ability to read emotions</a:t>
            </a:r>
            <a:endParaRPr lang="en-CA" noProof="0" dirty="0"/>
          </a:p>
        </p:txBody>
      </p:sp>
      <p:sp>
        <p:nvSpPr>
          <p:cNvPr id="4" name="Espace réservé du numéro de diapositive 3"/>
          <p:cNvSpPr>
            <a:spLocks noGrp="1"/>
          </p:cNvSpPr>
          <p:nvPr>
            <p:ph type="sldNum" sz="quarter" idx="10"/>
          </p:nvPr>
        </p:nvSpPr>
        <p:spPr/>
        <p:txBody>
          <a:bodyPr/>
          <a:lstStyle/>
          <a:p>
            <a:fld id="{E89E6604-1D7B-4891-9513-B97381527BAF}" type="slidenum">
              <a:rPr lang="en-GB" altLang="en-US" smtClean="0"/>
              <a:pPr/>
              <a:t>4</a:t>
            </a:fld>
            <a:endParaRPr lang="en-GB" altLang="en-US"/>
          </a:p>
        </p:txBody>
      </p:sp>
    </p:spTree>
    <p:extLst>
      <p:ext uri="{BB962C8B-B14F-4D97-AF65-F5344CB8AC3E}">
        <p14:creationId xmlns:p14="http://schemas.microsoft.com/office/powerpoint/2010/main" val="18380230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CA" noProof="0" dirty="0" smtClean="0"/>
          </a:p>
          <a:p>
            <a:pPr marL="0" marR="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CA" sz="1200" b="0" i="0" kern="1200" dirty="0" smtClean="0">
                <a:solidFill>
                  <a:schemeClr val="tx1"/>
                </a:solidFill>
                <a:effectLst/>
                <a:latin typeface="+mn-lt"/>
                <a:ea typeface="+mn-ea"/>
                <a:cs typeface="+mn-cs"/>
              </a:rPr>
              <a:t>Why emotional? Because they will do more and more complex cognitive tasks that need emotions. Descartes Error. Antonio Damasio</a:t>
            </a:r>
            <a:r>
              <a:rPr lang="en-CA" sz="1200" b="0" i="0" kern="1200" baseline="0" dirty="0" smtClean="0">
                <a:solidFill>
                  <a:schemeClr val="tx1"/>
                </a:solidFill>
                <a:effectLst/>
                <a:latin typeface="+mn-lt"/>
                <a:ea typeface="+mn-ea"/>
                <a:cs typeface="+mn-cs"/>
              </a:rPr>
              <a:t>. </a:t>
            </a:r>
            <a:r>
              <a:rPr lang="en-CA" sz="1200" b="0" i="0" kern="1200" dirty="0" smtClean="0">
                <a:solidFill>
                  <a:schemeClr val="tx1"/>
                </a:solidFill>
                <a:effectLst/>
                <a:latin typeface="+mn-lt"/>
                <a:ea typeface="+mn-ea"/>
                <a:cs typeface="+mn-cs"/>
              </a:rPr>
              <a:t>You cannot have rationality without emotions.</a:t>
            </a:r>
            <a:endParaRPr lang="en-CA" sz="1200" kern="1200" dirty="0" smtClean="0">
              <a:solidFill>
                <a:schemeClr val="tx1"/>
              </a:solidFill>
              <a:effectLst/>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lang="en-CA" noProof="0" dirty="0" smtClean="0"/>
          </a:p>
          <a:p>
            <a:pPr marL="0" marR="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CA" noProof="0" dirty="0" smtClean="0"/>
              <a:t>Because of that we will</a:t>
            </a:r>
            <a:r>
              <a:rPr lang="en-CA" baseline="0" noProof="0" dirty="0" smtClean="0"/>
              <a:t> create, we will NEED to create emotional machines</a:t>
            </a:r>
            <a:endParaRPr lang="en-CA" sz="1200" dirty="0" smtClean="0"/>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CA" noProof="0" dirty="0"/>
          </a:p>
        </p:txBody>
      </p:sp>
      <p:sp>
        <p:nvSpPr>
          <p:cNvPr id="4" name="Slide Number Placeholder 3"/>
          <p:cNvSpPr>
            <a:spLocks noGrp="1"/>
          </p:cNvSpPr>
          <p:nvPr>
            <p:ph type="sldNum" sz="quarter" idx="10"/>
          </p:nvPr>
        </p:nvSpPr>
        <p:spPr/>
        <p:txBody>
          <a:bodyPr/>
          <a:lstStyle/>
          <a:p>
            <a:fld id="{E89E6604-1D7B-4891-9513-B97381527BAF}" type="slidenum">
              <a:rPr lang="en-GB" altLang="en-US" smtClean="0"/>
              <a:pPr/>
              <a:t>5</a:t>
            </a:fld>
            <a:endParaRPr lang="en-GB" altLang="en-US"/>
          </a:p>
        </p:txBody>
      </p:sp>
    </p:spTree>
    <p:extLst>
      <p:ext uri="{BB962C8B-B14F-4D97-AF65-F5344CB8AC3E}">
        <p14:creationId xmlns:p14="http://schemas.microsoft.com/office/powerpoint/2010/main" val="57843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CA" dirty="0" smtClean="0"/>
          </a:p>
          <a:p>
            <a:r>
              <a:rPr lang="fr-CA" dirty="0" err="1" smtClean="0"/>
              <a:t>We</a:t>
            </a:r>
            <a:r>
              <a:rPr lang="fr-CA" dirty="0" smtClean="0"/>
              <a:t> will share the world with a new species, one that will need education,</a:t>
            </a:r>
            <a:r>
              <a:rPr lang="fr-CA" baseline="0" dirty="0" smtClean="0"/>
              <a:t> training, support, mentoring. </a:t>
            </a:r>
          </a:p>
          <a:p>
            <a:endParaRPr lang="fr-CA" baseline="0" dirty="0" smtClean="0"/>
          </a:p>
          <a:p>
            <a:r>
              <a:rPr lang="fr-FR" dirty="0" smtClean="0"/>
              <a:t>WIRED article</a:t>
            </a:r>
            <a:endParaRPr lang="fr-FR" dirty="0"/>
          </a:p>
        </p:txBody>
      </p:sp>
      <p:sp>
        <p:nvSpPr>
          <p:cNvPr id="4" name="Espace réservé du numéro de diapositive 3"/>
          <p:cNvSpPr>
            <a:spLocks noGrp="1"/>
          </p:cNvSpPr>
          <p:nvPr>
            <p:ph type="sldNum" sz="quarter" idx="10"/>
          </p:nvPr>
        </p:nvSpPr>
        <p:spPr/>
        <p:txBody>
          <a:bodyPr/>
          <a:lstStyle/>
          <a:p>
            <a:fld id="{E89E6604-1D7B-4891-9513-B97381527BAF}" type="slidenum">
              <a:rPr lang="en-GB" altLang="en-US" smtClean="0"/>
              <a:pPr/>
              <a:t>6</a:t>
            </a:fld>
            <a:endParaRPr lang="en-GB" altLang="en-US"/>
          </a:p>
        </p:txBody>
      </p:sp>
    </p:spTree>
    <p:extLst>
      <p:ext uri="{BB962C8B-B14F-4D97-AF65-F5344CB8AC3E}">
        <p14:creationId xmlns:p14="http://schemas.microsoft.com/office/powerpoint/2010/main" val="32161616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0" indent="0">
              <a:buFont typeface="Arial" panose="020B0604020202020204" pitchFamily="34" charset="0"/>
              <a:buNone/>
            </a:pPr>
            <a:endParaRPr lang="en-CA" sz="1200" dirty="0" smtClean="0"/>
          </a:p>
          <a:p>
            <a:pPr marL="171450" indent="-171450">
              <a:buFont typeface="Arial" panose="020B0604020202020204" pitchFamily="34" charset="0"/>
              <a:buChar char="•"/>
            </a:pPr>
            <a:r>
              <a:rPr lang="en-CA" sz="1200" dirty="0" smtClean="0"/>
              <a:t>Be more objective when judging: judges tired and different results</a:t>
            </a:r>
            <a:r>
              <a:rPr lang="en-CA" sz="1200" baseline="0" dirty="0" smtClean="0"/>
              <a:t> and decisions</a:t>
            </a:r>
          </a:p>
          <a:p>
            <a:pPr marL="171450" indent="-171450">
              <a:buFont typeface="Arial" panose="020B0604020202020204" pitchFamily="34" charset="0"/>
              <a:buChar char="•"/>
            </a:pPr>
            <a:endParaRPr lang="en-CA" sz="1200" baseline="0" dirty="0" smtClean="0"/>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In some cases, algorithms can alert us to bias in our society that we might not have been aware of, such as when we Google “Grandma” and see only white faces.</a:t>
            </a:r>
            <a:endParaRPr lang="en-CA" sz="1200" kern="1200" dirty="0" smtClean="0">
              <a:solidFill>
                <a:schemeClr val="tx1"/>
              </a:solidFill>
              <a:effectLst/>
              <a:latin typeface="+mn-lt"/>
              <a:ea typeface="+mn-ea"/>
              <a:cs typeface="+mn-cs"/>
            </a:endParaRPr>
          </a:p>
          <a:p>
            <a:pPr marL="171450" indent="-171450">
              <a:buFont typeface="Arial" panose="020B0604020202020204" pitchFamily="34" charset="0"/>
              <a:buChar char="•"/>
            </a:pPr>
            <a:endParaRPr lang="en-CA" sz="1200" dirty="0" smtClean="0"/>
          </a:p>
          <a:p>
            <a:pPr marL="171450" indent="-171450">
              <a:buFont typeface="Arial" panose="020B0604020202020204" pitchFamily="34" charset="0"/>
              <a:buChar char="•"/>
            </a:pPr>
            <a:endParaRPr lang="en-CA" dirty="0"/>
          </a:p>
        </p:txBody>
      </p:sp>
      <p:sp>
        <p:nvSpPr>
          <p:cNvPr id="4" name="Slide Number Placeholder 3"/>
          <p:cNvSpPr>
            <a:spLocks noGrp="1"/>
          </p:cNvSpPr>
          <p:nvPr>
            <p:ph type="sldNum" sz="quarter" idx="10"/>
          </p:nvPr>
        </p:nvSpPr>
        <p:spPr/>
        <p:txBody>
          <a:bodyPr/>
          <a:lstStyle/>
          <a:p>
            <a:fld id="{E89E6604-1D7B-4891-9513-B97381527BAF}" type="slidenum">
              <a:rPr lang="en-GB" altLang="en-US" smtClean="0"/>
              <a:pPr/>
              <a:t>7</a:t>
            </a:fld>
            <a:endParaRPr lang="en-GB" altLang="en-US"/>
          </a:p>
        </p:txBody>
      </p:sp>
    </p:spTree>
    <p:extLst>
      <p:ext uri="{BB962C8B-B14F-4D97-AF65-F5344CB8AC3E}">
        <p14:creationId xmlns:p14="http://schemas.microsoft.com/office/powerpoint/2010/main" val="578433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171450" indent="-171450">
              <a:buFont typeface="Arial" panose="020B0604020202020204" pitchFamily="34" charset="0"/>
              <a:buChar char="•"/>
            </a:pPr>
            <a:endParaRPr lang="en-CA" sz="1200" dirty="0" smtClean="0"/>
          </a:p>
        </p:txBody>
      </p:sp>
      <p:sp>
        <p:nvSpPr>
          <p:cNvPr id="4" name="Slide Number Placeholder 3"/>
          <p:cNvSpPr>
            <a:spLocks noGrp="1"/>
          </p:cNvSpPr>
          <p:nvPr>
            <p:ph type="sldNum" sz="quarter" idx="10"/>
          </p:nvPr>
        </p:nvSpPr>
        <p:spPr/>
        <p:txBody>
          <a:bodyPr/>
          <a:lstStyle/>
          <a:p>
            <a:fld id="{E89E6604-1D7B-4891-9513-B97381527BAF}" type="slidenum">
              <a:rPr lang="en-GB" altLang="en-US" smtClean="0"/>
              <a:pPr/>
              <a:t>8</a:t>
            </a:fld>
            <a:endParaRPr lang="en-GB" altLang="en-US"/>
          </a:p>
        </p:txBody>
      </p:sp>
    </p:spTree>
    <p:extLst>
      <p:ext uri="{BB962C8B-B14F-4D97-AF65-F5344CB8AC3E}">
        <p14:creationId xmlns:p14="http://schemas.microsoft.com/office/powerpoint/2010/main" val="578433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en-CA" sz="1200" kern="1200" noProof="0" dirty="0" smtClean="0">
              <a:solidFill>
                <a:schemeClr val="tx1"/>
              </a:solidFill>
              <a:latin typeface="+mn-lt"/>
              <a:ea typeface="+mn-ea"/>
              <a:cs typeface="+mn-cs"/>
            </a:endParaRPr>
          </a:p>
          <a:p>
            <a:endParaRPr lang="en-CA" sz="1200" kern="1200" noProof="0" dirty="0" smtClean="0">
              <a:solidFill>
                <a:schemeClr val="tx1"/>
              </a:solidFill>
              <a:latin typeface="+mn-lt"/>
              <a:ea typeface="+mn-ea"/>
              <a:cs typeface="+mn-cs"/>
            </a:endParaRPr>
          </a:p>
          <a:p>
            <a:r>
              <a:rPr lang="en-CA" sz="1200" kern="1200" noProof="0" dirty="0" smtClean="0">
                <a:solidFill>
                  <a:schemeClr val="tx1"/>
                </a:solidFill>
                <a:latin typeface="+mn-lt"/>
                <a:ea typeface="+mn-ea"/>
                <a:cs typeface="+mn-cs"/>
              </a:rPr>
              <a:t>One of the tests involved </a:t>
            </a:r>
            <a:r>
              <a:rPr lang="en-CA" sz="1200" b="1" kern="1200" noProof="0" dirty="0" smtClean="0">
                <a:solidFill>
                  <a:schemeClr val="tx1"/>
                </a:solidFill>
                <a:latin typeface="+mn-lt"/>
                <a:ea typeface="+mn-ea"/>
                <a:cs typeface="+mn-cs"/>
              </a:rPr>
              <a:t>40 million </a:t>
            </a:r>
            <a:r>
              <a:rPr lang="en-CA" sz="1200" b="0" kern="1200" noProof="0" dirty="0" smtClean="0">
                <a:solidFill>
                  <a:schemeClr val="tx1"/>
                </a:solidFill>
                <a:latin typeface="+mn-lt"/>
                <a:ea typeface="+mn-ea"/>
                <a:cs typeface="+mn-cs"/>
              </a:rPr>
              <a:t>instances of playing the computer game </a:t>
            </a:r>
            <a:r>
              <a:rPr lang="en-CA" sz="1200" b="0" i="1" kern="1200" noProof="0" dirty="0" smtClean="0">
                <a:solidFill>
                  <a:schemeClr val="tx1"/>
                </a:solidFill>
                <a:latin typeface="+mn-lt"/>
                <a:ea typeface="+mn-ea"/>
                <a:cs typeface="+mn-cs"/>
              </a:rPr>
              <a:t>Gathering</a:t>
            </a:r>
            <a:r>
              <a:rPr lang="en-CA" sz="1200" b="0" i="0" kern="1200" noProof="0" dirty="0" smtClean="0">
                <a:solidFill>
                  <a:schemeClr val="tx1"/>
                </a:solidFill>
                <a:latin typeface="+mn-lt"/>
                <a:ea typeface="+mn-ea"/>
                <a:cs typeface="+mn-cs"/>
              </a:rPr>
              <a:t>, during which </a:t>
            </a:r>
            <a:r>
              <a:rPr lang="en-CA" sz="1200" b="0" i="0" kern="1200" noProof="0" dirty="0" err="1" smtClean="0">
                <a:solidFill>
                  <a:schemeClr val="tx1"/>
                </a:solidFill>
                <a:latin typeface="+mn-lt"/>
                <a:ea typeface="+mn-ea"/>
                <a:cs typeface="+mn-cs"/>
              </a:rPr>
              <a:t>DeepMind</a:t>
            </a:r>
            <a:r>
              <a:rPr lang="en-CA" sz="1200" b="0" i="0" kern="1200" noProof="0" dirty="0" smtClean="0">
                <a:solidFill>
                  <a:schemeClr val="tx1"/>
                </a:solidFill>
                <a:latin typeface="+mn-lt"/>
                <a:ea typeface="+mn-ea"/>
                <a:cs typeface="+mn-cs"/>
              </a:rPr>
              <a:t> showed how far it’s willing to go to get what it wants. </a:t>
            </a:r>
          </a:p>
          <a:p>
            <a:r>
              <a:rPr lang="en-CA" sz="1200" b="0" i="0" kern="1200" noProof="0" dirty="0" smtClean="0">
                <a:solidFill>
                  <a:schemeClr val="tx1"/>
                </a:solidFill>
                <a:latin typeface="+mn-lt"/>
                <a:ea typeface="+mn-ea"/>
                <a:cs typeface="+mn-cs"/>
              </a:rPr>
              <a:t>The game was chosen because it encapsulates aspects of the classic “Prisoner’s Dilemma” from game theory.</a:t>
            </a:r>
          </a:p>
          <a:p>
            <a:endParaRPr lang="en-CA" sz="1200" b="0" i="0" kern="1200" noProof="0" dirty="0" smtClean="0">
              <a:solidFill>
                <a:schemeClr val="tx1"/>
              </a:solidFill>
              <a:latin typeface="+mn-lt"/>
              <a:ea typeface="+mn-ea"/>
              <a:cs typeface="+mn-cs"/>
            </a:endParaRPr>
          </a:p>
          <a:p>
            <a:r>
              <a:rPr lang="en-CA" sz="1200" b="0" i="0" kern="1200" noProof="0" dirty="0" smtClean="0">
                <a:solidFill>
                  <a:schemeClr val="tx1"/>
                </a:solidFill>
                <a:latin typeface="+mn-lt"/>
                <a:ea typeface="+mn-ea"/>
                <a:cs typeface="+mn-cs"/>
              </a:rPr>
              <a:t>Pitting AI-controlled characters (called “agents”) against each other, </a:t>
            </a:r>
            <a:r>
              <a:rPr lang="en-CA" sz="1200" b="0" i="0" kern="1200" noProof="0" dirty="0" err="1" smtClean="0">
                <a:solidFill>
                  <a:schemeClr val="tx1"/>
                </a:solidFill>
                <a:latin typeface="+mn-lt"/>
                <a:ea typeface="+mn-ea"/>
                <a:cs typeface="+mn-cs"/>
              </a:rPr>
              <a:t>DeepMind</a:t>
            </a:r>
            <a:r>
              <a:rPr lang="en-CA" sz="1200" b="0" i="0" kern="1200" noProof="0" dirty="0" smtClean="0">
                <a:solidFill>
                  <a:schemeClr val="tx1"/>
                </a:solidFill>
                <a:latin typeface="+mn-lt"/>
                <a:ea typeface="+mn-ea"/>
                <a:cs typeface="+mn-cs"/>
              </a:rPr>
              <a:t> had them compete to gather the most virtual apples. Once the amount of available apples got low, the AI agents started to display "highly aggressive" tactics, employing laser beams to knock each other out. They would also steal the opponent’s apples. </a:t>
            </a:r>
            <a:endParaRPr lang="en-CA" noProof="0" dirty="0" smtClean="0"/>
          </a:p>
        </p:txBody>
      </p:sp>
      <p:sp>
        <p:nvSpPr>
          <p:cNvPr id="4" name="Espace réservé du numéro de diapositive 3"/>
          <p:cNvSpPr>
            <a:spLocks noGrp="1"/>
          </p:cNvSpPr>
          <p:nvPr>
            <p:ph type="sldNum" sz="quarter" idx="10"/>
          </p:nvPr>
        </p:nvSpPr>
        <p:spPr/>
        <p:txBody>
          <a:bodyPr/>
          <a:lstStyle/>
          <a:p>
            <a:fld id="{E89E6604-1D7B-4891-9513-B97381527BAF}" type="slidenum">
              <a:rPr lang="en-GB" altLang="en-US" smtClean="0"/>
              <a:pPr/>
              <a:t>9</a:t>
            </a:fld>
            <a:endParaRPr lang="en-GB" altLang="en-US"/>
          </a:p>
        </p:txBody>
      </p:sp>
    </p:spTree>
    <p:extLst>
      <p:ext uri="{BB962C8B-B14F-4D97-AF65-F5344CB8AC3E}">
        <p14:creationId xmlns:p14="http://schemas.microsoft.com/office/powerpoint/2010/main" val="8946587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smtClean="0">
              <a:solidFill>
                <a:schemeClr val="tx1"/>
              </a:solidFill>
              <a:effectLst/>
              <a:latin typeface="+mn-lt"/>
              <a:ea typeface="+mn-ea"/>
              <a:cs typeface="+mn-cs"/>
            </a:endParaRPr>
          </a:p>
          <a:p>
            <a:r>
              <a:rPr lang="en-US" sz="1200" kern="1200" dirty="0" err="1" smtClean="0">
                <a:solidFill>
                  <a:schemeClr val="tx1"/>
                </a:solidFill>
                <a:effectLst/>
                <a:latin typeface="+mn-lt"/>
                <a:ea typeface="+mn-ea"/>
                <a:cs typeface="+mn-cs"/>
              </a:rPr>
              <a:t>Tay</a:t>
            </a:r>
            <a:r>
              <a:rPr lang="en-US" sz="1200" kern="1200" baseline="0" dirty="0" smtClean="0">
                <a:solidFill>
                  <a:schemeClr val="tx1"/>
                </a:solidFill>
                <a:effectLst/>
                <a:latin typeface="+mn-lt"/>
                <a:ea typeface="+mn-ea"/>
                <a:cs typeface="+mn-cs"/>
              </a:rPr>
              <a:t> is </a:t>
            </a:r>
            <a:r>
              <a:rPr lang="en-US" sz="1200" kern="1200" dirty="0" smtClean="0">
                <a:solidFill>
                  <a:schemeClr val="tx1"/>
                </a:solidFill>
                <a:effectLst/>
                <a:latin typeface="+mn-lt"/>
                <a:ea typeface="+mn-ea"/>
                <a:cs typeface="+mn-cs"/>
              </a:rPr>
              <a:t>a Twitter bot that the company described as an experiment in "conversational understanding." The more you chat with </a:t>
            </a:r>
            <a:r>
              <a:rPr lang="en-US" sz="1200" kern="1200" dirty="0" err="1" smtClean="0">
                <a:solidFill>
                  <a:schemeClr val="tx1"/>
                </a:solidFill>
                <a:effectLst/>
                <a:latin typeface="+mn-lt"/>
                <a:ea typeface="+mn-ea"/>
                <a:cs typeface="+mn-cs"/>
              </a:rPr>
              <a:t>Tay</a:t>
            </a:r>
            <a:r>
              <a:rPr lang="en-US" sz="1200" kern="1200" dirty="0" smtClean="0">
                <a:solidFill>
                  <a:schemeClr val="tx1"/>
                </a:solidFill>
                <a:effectLst/>
                <a:latin typeface="+mn-lt"/>
                <a:ea typeface="+mn-ea"/>
                <a:cs typeface="+mn-cs"/>
              </a:rPr>
              <a:t>, said Microsoft, the smarter it gets, learning to engage people through "casual and playful conversation."</a:t>
            </a:r>
            <a:endParaRPr lang="en-CA"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CA"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Searching through </a:t>
            </a:r>
            <a:r>
              <a:rPr lang="en-US" sz="1200" kern="1200" dirty="0" err="1" smtClean="0">
                <a:solidFill>
                  <a:schemeClr val="tx1"/>
                </a:solidFill>
                <a:effectLst/>
                <a:latin typeface="+mn-lt"/>
                <a:ea typeface="+mn-ea"/>
                <a:cs typeface="+mn-cs"/>
              </a:rPr>
              <a:t>Tay's</a:t>
            </a:r>
            <a:r>
              <a:rPr lang="en-US" sz="1200" kern="1200" dirty="0" smtClean="0">
                <a:solidFill>
                  <a:schemeClr val="tx1"/>
                </a:solidFill>
                <a:effectLst/>
                <a:latin typeface="+mn-lt"/>
                <a:ea typeface="+mn-ea"/>
                <a:cs typeface="+mn-cs"/>
              </a:rPr>
              <a:t> tweets (more than 96,000 of them!) we can see that many of the bot's nastiest utterances have simply been the result of copying users. If you tell </a:t>
            </a:r>
            <a:r>
              <a:rPr lang="en-US" sz="1200" kern="1200" dirty="0" err="1" smtClean="0">
                <a:solidFill>
                  <a:schemeClr val="tx1"/>
                </a:solidFill>
                <a:effectLst/>
                <a:latin typeface="+mn-lt"/>
                <a:ea typeface="+mn-ea"/>
                <a:cs typeface="+mn-cs"/>
              </a:rPr>
              <a:t>Tay</a:t>
            </a:r>
            <a:r>
              <a:rPr lang="en-US" sz="1200" kern="1200" dirty="0" smtClean="0">
                <a:solidFill>
                  <a:schemeClr val="tx1"/>
                </a:solidFill>
                <a:effectLst/>
                <a:latin typeface="+mn-lt"/>
                <a:ea typeface="+mn-ea"/>
                <a:cs typeface="+mn-cs"/>
              </a:rPr>
              <a:t> to "repeat after me," it will — allowing anybody to put words in the </a:t>
            </a:r>
            <a:r>
              <a:rPr lang="en-US" sz="1200" kern="1200" dirty="0" err="1" smtClean="0">
                <a:solidFill>
                  <a:schemeClr val="tx1"/>
                </a:solidFill>
                <a:effectLst/>
                <a:latin typeface="+mn-lt"/>
                <a:ea typeface="+mn-ea"/>
                <a:cs typeface="+mn-cs"/>
              </a:rPr>
              <a:t>chatbot's</a:t>
            </a:r>
            <a:r>
              <a:rPr lang="en-US" sz="1200" kern="1200" dirty="0" smtClean="0">
                <a:solidFill>
                  <a:schemeClr val="tx1"/>
                </a:solidFill>
                <a:effectLst/>
                <a:latin typeface="+mn-lt"/>
                <a:ea typeface="+mn-ea"/>
                <a:cs typeface="+mn-cs"/>
              </a:rPr>
              <a:t> mouth.</a:t>
            </a:r>
            <a:endParaRPr lang="en-CA"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CA"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However, some of its weirder utterances have come out unprompted</a:t>
            </a:r>
            <a:endParaRPr lang="en-CA"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CA"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If we create bots that mirror their users, do we care if their users are human trash?</a:t>
            </a:r>
            <a:endParaRPr lang="en-CA" sz="1200" kern="1200" dirty="0" smtClean="0">
              <a:solidFill>
                <a:schemeClr val="tx1"/>
              </a:solidFill>
              <a:effectLst/>
              <a:latin typeface="+mn-lt"/>
              <a:ea typeface="+mn-ea"/>
              <a:cs typeface="+mn-cs"/>
            </a:endParaRPr>
          </a:p>
          <a:p>
            <a:endParaRPr lang="en-US" dirty="0" smtClean="0"/>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mn-lt"/>
                <a:ea typeface="+mn-ea"/>
                <a:cs typeface="+mn-cs"/>
              </a:rPr>
              <a:t>The truth is that </a:t>
            </a:r>
            <a:r>
              <a:rPr lang="en-US" sz="1200" b="1" kern="1200" dirty="0" smtClean="0">
                <a:solidFill>
                  <a:schemeClr val="tx1"/>
                </a:solidFill>
                <a:effectLst/>
                <a:latin typeface="+mn-lt"/>
                <a:ea typeface="+mn-ea"/>
                <a:cs typeface="+mn-cs"/>
              </a:rPr>
              <a:t>technology doesn’t change your culture, it reveals your culture</a:t>
            </a:r>
            <a:r>
              <a:rPr lang="en-US" sz="1200" kern="1200" dirty="0" smtClean="0">
                <a:solidFill>
                  <a:schemeClr val="tx1"/>
                </a:solidFill>
                <a:effectLst/>
                <a:latin typeface="+mn-lt"/>
                <a:ea typeface="+mn-ea"/>
                <a:cs typeface="+mn-cs"/>
              </a:rPr>
              <a:t>. If you have a culture that values employees, you won’t trade them in for a robot that doesn’t take vacations or ask for a raise, because you expect them to add to your business rather than just to perform tasks efficiently.</a:t>
            </a:r>
            <a:endParaRPr lang="en-CA"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89E6604-1D7B-4891-9513-B97381527BAF}" type="slidenum">
              <a:rPr lang="en-GB" altLang="en-US" smtClean="0"/>
              <a:pPr/>
              <a:t>10</a:t>
            </a:fld>
            <a:endParaRPr lang="en-GB" altLang="en-US"/>
          </a:p>
        </p:txBody>
      </p:sp>
    </p:spTree>
    <p:extLst>
      <p:ext uri="{BB962C8B-B14F-4D97-AF65-F5344CB8AC3E}">
        <p14:creationId xmlns:p14="http://schemas.microsoft.com/office/powerpoint/2010/main" val="611539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E89E6604-1D7B-4891-9513-B97381527BAF}" type="slidenum">
              <a:rPr lang="en-GB" altLang="en-US" smtClean="0"/>
              <a:pPr/>
              <a:t>11</a:t>
            </a:fld>
            <a:endParaRPr lang="en-GB" altLang="en-US"/>
          </a:p>
        </p:txBody>
      </p:sp>
    </p:spTree>
    <p:extLst>
      <p:ext uri="{BB962C8B-B14F-4D97-AF65-F5344CB8AC3E}">
        <p14:creationId xmlns:p14="http://schemas.microsoft.com/office/powerpoint/2010/main" val="5128618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CA" dirty="0" smtClean="0"/>
          </a:p>
          <a:p>
            <a:r>
              <a:rPr lang="fr-CA" dirty="0" err="1" smtClean="0"/>
              <a:t>Why</a:t>
            </a:r>
            <a:r>
              <a:rPr lang="fr-CA" dirty="0" smtClean="0"/>
              <a:t>? Because</a:t>
            </a:r>
            <a:r>
              <a:rPr lang="fr-CA" baseline="0" dirty="0" smtClean="0"/>
              <a:t> decisions need to be made at a speed that is too high for humans</a:t>
            </a:r>
          </a:p>
          <a:p>
            <a:endParaRPr lang="fr-CA" baseline="0" dirty="0" smtClean="0"/>
          </a:p>
          <a:p>
            <a:r>
              <a:rPr lang="fr-CA" baseline="0" dirty="0" smtClean="0"/>
              <a:t>Because problems are too complex: think of medical problems for </a:t>
            </a:r>
            <a:r>
              <a:rPr lang="fr-CA" baseline="0" dirty="0" err="1" smtClean="0"/>
              <a:t>example</a:t>
            </a:r>
            <a:endParaRPr lang="fr-CA" baseline="0" dirty="0" smtClean="0"/>
          </a:p>
          <a:p>
            <a:endParaRPr lang="fr-CA" baseline="0" dirty="0" smtClean="0"/>
          </a:p>
          <a:p>
            <a:r>
              <a:rPr lang="en-US" sz="1200" kern="1200" dirty="0" smtClean="0">
                <a:solidFill>
                  <a:schemeClr val="tx1"/>
                </a:solidFill>
                <a:effectLst/>
                <a:latin typeface="+mn-lt"/>
                <a:ea typeface="+mn-ea"/>
                <a:cs typeface="+mn-cs"/>
              </a:rPr>
              <a:t>Another issue that we will have to contend with is that we will not only have to decide </a:t>
            </a:r>
            <a:r>
              <a:rPr lang="en-US" sz="1200" i="1" kern="1200" dirty="0" smtClean="0">
                <a:solidFill>
                  <a:schemeClr val="tx1"/>
                </a:solidFill>
                <a:effectLst/>
                <a:latin typeface="+mn-lt"/>
                <a:ea typeface="+mn-ea"/>
                <a:cs typeface="+mn-cs"/>
              </a:rPr>
              <a:t>what</a:t>
            </a:r>
            <a:r>
              <a:rPr lang="en-US" sz="1200" kern="1200" dirty="0" smtClean="0">
                <a:solidFill>
                  <a:schemeClr val="tx1"/>
                </a:solidFill>
                <a:effectLst/>
                <a:latin typeface="+mn-lt"/>
                <a:ea typeface="+mn-ea"/>
                <a:cs typeface="+mn-cs"/>
              </a:rPr>
              <a:t> ethical principles to encode in artificial intelligences, but </a:t>
            </a:r>
            <a:r>
              <a:rPr lang="en-US" sz="1200" i="1" kern="1200" dirty="0" smtClean="0">
                <a:solidFill>
                  <a:schemeClr val="tx1"/>
                </a:solidFill>
                <a:effectLst/>
                <a:latin typeface="+mn-lt"/>
                <a:ea typeface="+mn-ea"/>
                <a:cs typeface="+mn-cs"/>
              </a:rPr>
              <a:t>how</a:t>
            </a:r>
            <a:r>
              <a:rPr lang="en-US" sz="1200" kern="1200" dirty="0" smtClean="0">
                <a:solidFill>
                  <a:schemeClr val="tx1"/>
                </a:solidFill>
                <a:effectLst/>
                <a:latin typeface="+mn-lt"/>
                <a:ea typeface="+mn-ea"/>
                <a:cs typeface="+mn-cs"/>
              </a:rPr>
              <a:t> they are coded. As noted above, for most people, “Thou shalt not kill” is a strict principle, but for a secret service agent it’s more like a preference and greatly affected by context.</a:t>
            </a:r>
          </a:p>
          <a:p>
            <a:endParaRPr lang="en-CA"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There is often much confusion about what is truly a moral principle and what is merely a cultural norm. In many cases, as with LGBT rights, societal judgments with respect to morality change over time</a:t>
            </a:r>
          </a:p>
          <a:p>
            <a:endParaRPr lang="en-CA"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What makes one thing a moral value and another a cultural norm? Well, that’s a tough question for even the most-lauded human ethicists, but we will need to code those decisions into our algorithms. In some cases, there will be strict principles; in others, merely preferences based on context. For some tasks, algorithms will need to be coded differently according to what jurisdiction they operate in.</a:t>
            </a:r>
            <a:endParaRPr lang="en-CA" sz="1200" kern="1200" dirty="0" smtClean="0">
              <a:solidFill>
                <a:schemeClr val="tx1"/>
              </a:solidFill>
              <a:effectLst/>
              <a:latin typeface="+mn-lt"/>
              <a:ea typeface="+mn-ea"/>
              <a:cs typeface="+mn-cs"/>
            </a:endParaRPr>
          </a:p>
          <a:p>
            <a:endParaRPr lang="fr-FR" dirty="0"/>
          </a:p>
        </p:txBody>
      </p:sp>
      <p:sp>
        <p:nvSpPr>
          <p:cNvPr id="4" name="Espace réservé du numéro de diapositive 3"/>
          <p:cNvSpPr>
            <a:spLocks noGrp="1"/>
          </p:cNvSpPr>
          <p:nvPr>
            <p:ph type="sldNum" sz="quarter" idx="10"/>
          </p:nvPr>
        </p:nvSpPr>
        <p:spPr/>
        <p:txBody>
          <a:bodyPr/>
          <a:lstStyle/>
          <a:p>
            <a:fld id="{E89E6604-1D7B-4891-9513-B97381527BAF}" type="slidenum">
              <a:rPr lang="en-GB" altLang="en-US" smtClean="0"/>
              <a:pPr/>
              <a:t>13</a:t>
            </a:fld>
            <a:endParaRPr lang="en-GB" altLang="en-US"/>
          </a:p>
        </p:txBody>
      </p:sp>
    </p:spTree>
    <p:extLst>
      <p:ext uri="{BB962C8B-B14F-4D97-AF65-F5344CB8AC3E}">
        <p14:creationId xmlns:p14="http://schemas.microsoft.com/office/powerpoint/2010/main" val="3697585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CA" dirty="0" smtClean="0"/>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CA" dirty="0" smtClean="0"/>
              <a:t>Amplifying our intelligence and creativity by accessing new realms: the physical/virtual for example</a:t>
            </a:r>
          </a:p>
          <a:p>
            <a:pPr marL="171450" indent="-171450">
              <a:buFont typeface="Arial" panose="020B0604020202020204" pitchFamily="34" charset="0"/>
              <a:buChar char="•"/>
            </a:pPr>
            <a:endParaRPr lang="en-CA" dirty="0"/>
          </a:p>
        </p:txBody>
      </p:sp>
      <p:sp>
        <p:nvSpPr>
          <p:cNvPr id="4" name="Slide Number Placeholder 3"/>
          <p:cNvSpPr>
            <a:spLocks noGrp="1"/>
          </p:cNvSpPr>
          <p:nvPr>
            <p:ph type="sldNum" sz="quarter" idx="10"/>
          </p:nvPr>
        </p:nvSpPr>
        <p:spPr/>
        <p:txBody>
          <a:bodyPr/>
          <a:lstStyle/>
          <a:p>
            <a:fld id="{E89E6604-1D7B-4891-9513-B97381527BAF}" type="slidenum">
              <a:rPr lang="en-GB" altLang="en-US" smtClean="0"/>
              <a:pPr/>
              <a:t>14</a:t>
            </a:fld>
            <a:endParaRPr lang="en-GB" altLang="en-US"/>
          </a:p>
        </p:txBody>
      </p:sp>
    </p:spTree>
    <p:extLst>
      <p:ext uri="{BB962C8B-B14F-4D97-AF65-F5344CB8AC3E}">
        <p14:creationId xmlns:p14="http://schemas.microsoft.com/office/powerpoint/2010/main" val="578433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CA" dirty="0" smtClean="0"/>
          </a:p>
          <a:p>
            <a:pPr marL="0" marR="0" indent="0" algn="l" defTabSz="914400" rtl="0" eaLnBrk="0" fontAlgn="base" latinLnBrk="0" hangingPunct="0">
              <a:lnSpc>
                <a:spcPct val="100000"/>
              </a:lnSpc>
              <a:spcBef>
                <a:spcPct val="30000"/>
              </a:spcBef>
              <a:spcAft>
                <a:spcPct val="0"/>
              </a:spcAft>
              <a:buClrTx/>
              <a:buSzTx/>
              <a:buFontTx/>
              <a:buNone/>
              <a:tabLst/>
              <a:defRPr/>
            </a:pPr>
            <a:r>
              <a:rPr lang="en-CA" dirty="0" smtClean="0"/>
              <a:t>The</a:t>
            </a:r>
            <a:r>
              <a:rPr lang="en-CA" baseline="0" dirty="0" smtClean="0"/>
              <a:t> organic world becomes our canvas. Thanks to machines, we can copy and play with complexity similar to that of the organic world.</a:t>
            </a:r>
            <a:endParaRPr lang="en-CA" dirty="0" smtClean="0"/>
          </a:p>
          <a:p>
            <a:endParaRPr lang="fr-FR" dirty="0"/>
          </a:p>
        </p:txBody>
      </p:sp>
      <p:sp>
        <p:nvSpPr>
          <p:cNvPr id="4" name="Espace réservé du numéro de diapositive 3"/>
          <p:cNvSpPr>
            <a:spLocks noGrp="1"/>
          </p:cNvSpPr>
          <p:nvPr>
            <p:ph type="sldNum" sz="quarter" idx="10"/>
          </p:nvPr>
        </p:nvSpPr>
        <p:spPr/>
        <p:txBody>
          <a:bodyPr/>
          <a:lstStyle/>
          <a:p>
            <a:fld id="{E89E6604-1D7B-4891-9513-B97381527BAF}" type="slidenum">
              <a:rPr lang="en-GB" altLang="en-US" smtClean="0"/>
              <a:pPr/>
              <a:t>15</a:t>
            </a:fld>
            <a:endParaRPr lang="en-GB" altLang="en-US"/>
          </a:p>
        </p:txBody>
      </p:sp>
    </p:spTree>
    <p:extLst>
      <p:ext uri="{BB962C8B-B14F-4D97-AF65-F5344CB8AC3E}">
        <p14:creationId xmlns:p14="http://schemas.microsoft.com/office/powerpoint/2010/main" val="13410947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CA" dirty="0" smtClean="0"/>
          </a:p>
          <a:p>
            <a:r>
              <a:rPr lang="en-CA" dirty="0" smtClean="0"/>
              <a:t>They will allow us to play with</a:t>
            </a:r>
            <a:r>
              <a:rPr lang="en-CA" baseline="0" dirty="0" smtClean="0"/>
              <a:t> ritual worlds that will be almost similar to real ones</a:t>
            </a:r>
            <a:endParaRPr lang="fr-FR" dirty="0"/>
          </a:p>
        </p:txBody>
      </p:sp>
      <p:sp>
        <p:nvSpPr>
          <p:cNvPr id="4" name="Espace réservé du numéro de diapositive 3"/>
          <p:cNvSpPr>
            <a:spLocks noGrp="1"/>
          </p:cNvSpPr>
          <p:nvPr>
            <p:ph type="sldNum" sz="quarter" idx="10"/>
          </p:nvPr>
        </p:nvSpPr>
        <p:spPr/>
        <p:txBody>
          <a:bodyPr/>
          <a:lstStyle/>
          <a:p>
            <a:fld id="{E89E6604-1D7B-4891-9513-B97381527BAF}" type="slidenum">
              <a:rPr lang="en-GB" altLang="en-US" smtClean="0"/>
              <a:pPr/>
              <a:t>16</a:t>
            </a:fld>
            <a:endParaRPr lang="en-GB" altLang="en-US"/>
          </a:p>
        </p:txBody>
      </p:sp>
    </p:spTree>
    <p:extLst>
      <p:ext uri="{BB962C8B-B14F-4D97-AF65-F5344CB8AC3E}">
        <p14:creationId xmlns:p14="http://schemas.microsoft.com/office/powerpoint/2010/main" val="7305213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CA" dirty="0" smtClean="0"/>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sz="1200" kern="1200" dirty="0" smtClean="0">
                <a:solidFill>
                  <a:schemeClr val="tx1"/>
                </a:solidFill>
                <a:latin typeface="+mn-lt"/>
                <a:ea typeface="+mn-ea"/>
                <a:cs typeface="+mn-cs"/>
              </a:rPr>
              <a:t>in April 2016 when Chinese researchers announced that they had genetically modified cells in human embryos, raising fears of both “designer babies” as well as runaway genetic diseases caused by errors in gene editing.</a:t>
            </a: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US" sz="1200" kern="1200" dirty="0" smtClean="0">
              <a:solidFill>
                <a:schemeClr val="tx1"/>
              </a:solidFill>
              <a:latin typeface="+mn-lt"/>
              <a:ea typeface="+mn-ea"/>
              <a:cs typeface="+mn-cs"/>
            </a:endParaRP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What makes the technology even more potentially troublesome is that it is simple enough for amateur biologists to use, raising the possibility that in the future we will have to worry about bioterrorists in the same way we do criminal hackers today. Malicious code in our computers is bad enough, what will we do when we have to worry about malicious code in our bodies?</a:t>
            </a: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US" sz="1200" kern="1200" dirty="0" smtClean="0">
              <a:solidFill>
                <a:schemeClr val="tx1"/>
              </a:solidFill>
              <a:effectLst/>
              <a:latin typeface="+mn-lt"/>
              <a:ea typeface="+mn-ea"/>
              <a:cs typeface="+mn-cs"/>
            </a:endParaRP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CA" sz="1200" kern="1200" dirty="0" smtClean="0">
              <a:solidFill>
                <a:schemeClr val="tx1"/>
              </a:solidFill>
              <a:effectLst/>
              <a:latin typeface="+mn-lt"/>
              <a:ea typeface="+mn-ea"/>
              <a:cs typeface="+mn-cs"/>
            </a:endParaRP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US" sz="1200" kern="1200" dirty="0" smtClean="0">
              <a:solidFill>
                <a:schemeClr val="tx1"/>
              </a:solidFill>
              <a:latin typeface="+mn-lt"/>
              <a:ea typeface="+mn-ea"/>
              <a:cs typeface="+mn-cs"/>
            </a:endParaRP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US" sz="1200" kern="1200" dirty="0" smtClean="0">
              <a:solidFill>
                <a:schemeClr val="tx1"/>
              </a:solidFill>
              <a:latin typeface="+mn-lt"/>
              <a:ea typeface="+mn-ea"/>
              <a:cs typeface="+mn-cs"/>
            </a:endParaRP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CA" dirty="0"/>
          </a:p>
        </p:txBody>
      </p:sp>
      <p:sp>
        <p:nvSpPr>
          <p:cNvPr id="4" name="Slide Number Placeholder 3"/>
          <p:cNvSpPr>
            <a:spLocks noGrp="1"/>
          </p:cNvSpPr>
          <p:nvPr>
            <p:ph type="sldNum" sz="quarter" idx="10"/>
          </p:nvPr>
        </p:nvSpPr>
        <p:spPr/>
        <p:txBody>
          <a:bodyPr/>
          <a:lstStyle/>
          <a:p>
            <a:fld id="{E89E6604-1D7B-4891-9513-B97381527BAF}" type="slidenum">
              <a:rPr lang="en-GB" altLang="en-US" smtClean="0"/>
              <a:pPr/>
              <a:t>17</a:t>
            </a:fld>
            <a:endParaRPr lang="en-GB" altLang="en-US"/>
          </a:p>
        </p:txBody>
      </p:sp>
    </p:spTree>
    <p:extLst>
      <p:ext uri="{BB962C8B-B14F-4D97-AF65-F5344CB8AC3E}">
        <p14:creationId xmlns:p14="http://schemas.microsoft.com/office/powerpoint/2010/main" val="578433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‘Gene Drive’. </a:t>
            </a:r>
            <a:endParaRPr lang="en-CA"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CA"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method can rapidly modify not just a single organism but a whole population, by inserting a desired genetic modification into an organism along with DNA that increases the rate at which the change is passed to the next generation. The technique could be used to render mosquitoes unable to carry malaria parasites or to wipe out harmful invasive species, but it could also have unanticipated environmental costs and might be impossible to reverse.</a:t>
            </a:r>
            <a:endParaRPr lang="en-CA"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CA"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idea of gene drive has been around for more than a decade</a:t>
            </a:r>
            <a:r>
              <a:rPr lang="en-US" sz="1200" kern="1200" baseline="30000" dirty="0" smtClean="0">
                <a:solidFill>
                  <a:schemeClr val="tx1"/>
                </a:solidFill>
                <a:effectLst/>
                <a:latin typeface="+mn-lt"/>
                <a:ea typeface="+mn-ea"/>
                <a:cs typeface="+mn-cs"/>
              </a:rPr>
              <a:t>2</a:t>
            </a:r>
            <a:r>
              <a:rPr lang="en-US" sz="1200" kern="1200" dirty="0" smtClean="0">
                <a:solidFill>
                  <a:schemeClr val="tx1"/>
                </a:solidFill>
                <a:effectLst/>
                <a:latin typeface="+mn-lt"/>
                <a:ea typeface="+mn-ea"/>
                <a:cs typeface="+mn-cs"/>
              </a:rPr>
              <a:t>. But its practicality was given a huge boost around three years ago with the arrival of CRISPR, a gene-editing technique that allows precise changes to an organism’s DNA</a:t>
            </a:r>
            <a:r>
              <a:rPr lang="en-US" sz="1200" kern="1200" baseline="30000" dirty="0" smtClean="0">
                <a:solidFill>
                  <a:schemeClr val="tx1"/>
                </a:solidFill>
                <a:effectLst/>
                <a:latin typeface="+mn-lt"/>
                <a:ea typeface="+mn-ea"/>
                <a:cs typeface="+mn-cs"/>
              </a:rPr>
              <a:t>3</a:t>
            </a:r>
            <a:r>
              <a:rPr lang="en-US" sz="1200" kern="1200" dirty="0" smtClean="0">
                <a:solidFill>
                  <a:schemeClr val="tx1"/>
                </a:solidFill>
                <a:effectLst/>
                <a:latin typeface="+mn-lt"/>
                <a:ea typeface="+mn-ea"/>
                <a:cs typeface="+mn-cs"/>
              </a:rPr>
              <a:t>.</a:t>
            </a:r>
            <a:endParaRPr lang="en-CA"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89E6604-1D7B-4891-9513-B97381527BAF}" type="slidenum">
              <a:rPr lang="en-GB" altLang="en-US" smtClean="0"/>
              <a:pPr/>
              <a:t>18</a:t>
            </a:fld>
            <a:endParaRPr lang="en-GB" altLang="en-US"/>
          </a:p>
        </p:txBody>
      </p:sp>
    </p:spTree>
    <p:extLst>
      <p:ext uri="{BB962C8B-B14F-4D97-AF65-F5344CB8AC3E}">
        <p14:creationId xmlns:p14="http://schemas.microsoft.com/office/powerpoint/2010/main" val="2739365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CA" dirty="0" smtClean="0"/>
          </a:p>
          <a:p>
            <a:pPr marL="171450" indent="-171450">
              <a:buFont typeface="Arial" panose="020B0604020202020204" pitchFamily="34" charset="0"/>
              <a:buChar char="•"/>
            </a:pPr>
            <a:r>
              <a:rPr lang="en-CA" dirty="0" smtClean="0"/>
              <a:t>Pre </a:t>
            </a:r>
            <a:r>
              <a:rPr lang="en-CA" dirty="0" err="1" smtClean="0"/>
              <a:t>empt</a:t>
            </a:r>
            <a:r>
              <a:rPr lang="en-CA" baseline="0" dirty="0" smtClean="0"/>
              <a:t> crimes? Many municipalities are using big data to see where crimes occur and MAY occur</a:t>
            </a:r>
            <a:endParaRPr lang="en-CA" dirty="0"/>
          </a:p>
        </p:txBody>
      </p:sp>
      <p:sp>
        <p:nvSpPr>
          <p:cNvPr id="4" name="Slide Number Placeholder 3"/>
          <p:cNvSpPr>
            <a:spLocks noGrp="1"/>
          </p:cNvSpPr>
          <p:nvPr>
            <p:ph type="sldNum" sz="quarter" idx="10"/>
          </p:nvPr>
        </p:nvSpPr>
        <p:spPr/>
        <p:txBody>
          <a:bodyPr/>
          <a:lstStyle/>
          <a:p>
            <a:fld id="{E89E6604-1D7B-4891-9513-B97381527BAF}" type="slidenum">
              <a:rPr lang="en-GB" altLang="en-US" smtClean="0"/>
              <a:pPr/>
              <a:t>19</a:t>
            </a:fld>
            <a:endParaRPr lang="en-GB" altLang="en-US"/>
          </a:p>
        </p:txBody>
      </p:sp>
    </p:spTree>
    <p:extLst>
      <p:ext uri="{BB962C8B-B14F-4D97-AF65-F5344CB8AC3E}">
        <p14:creationId xmlns:p14="http://schemas.microsoft.com/office/powerpoint/2010/main" val="578433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CA" dirty="0" smtClean="0"/>
          </a:p>
          <a:p>
            <a:pPr marL="171450" indent="-171450">
              <a:buFont typeface="Arial" panose="020B0604020202020204" pitchFamily="34" charset="0"/>
              <a:buChar char="•"/>
            </a:pPr>
            <a:endParaRPr lang="en-CA" dirty="0"/>
          </a:p>
        </p:txBody>
      </p:sp>
      <p:sp>
        <p:nvSpPr>
          <p:cNvPr id="4" name="Slide Number Placeholder 3"/>
          <p:cNvSpPr>
            <a:spLocks noGrp="1"/>
          </p:cNvSpPr>
          <p:nvPr>
            <p:ph type="sldNum" sz="quarter" idx="10"/>
          </p:nvPr>
        </p:nvSpPr>
        <p:spPr/>
        <p:txBody>
          <a:bodyPr/>
          <a:lstStyle/>
          <a:p>
            <a:fld id="{E89E6604-1D7B-4891-9513-B97381527BAF}" type="slidenum">
              <a:rPr lang="en-GB" altLang="en-US" smtClean="0"/>
              <a:pPr/>
              <a:t>20</a:t>
            </a:fld>
            <a:endParaRPr lang="en-GB" altLang="en-US"/>
          </a:p>
        </p:txBody>
      </p:sp>
    </p:spTree>
    <p:extLst>
      <p:ext uri="{BB962C8B-B14F-4D97-AF65-F5344CB8AC3E}">
        <p14:creationId xmlns:p14="http://schemas.microsoft.com/office/powerpoint/2010/main" val="578433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171450" indent="-171450">
              <a:buFont typeface="Arial" panose="020B0604020202020204" pitchFamily="34" charset="0"/>
              <a:buChar char="•"/>
            </a:pPr>
            <a:endParaRPr lang="en-CA" sz="1200" dirty="0" smtClean="0"/>
          </a:p>
          <a:p>
            <a:pPr marL="171450" indent="-171450">
              <a:buFont typeface="Arial" panose="020B0604020202020204" pitchFamily="34" charset="0"/>
              <a:buChar char="•"/>
            </a:pPr>
            <a:r>
              <a:rPr lang="en-CA" sz="1200" dirty="0" smtClean="0"/>
              <a:t>It will force us to program ethical dilemma</a:t>
            </a:r>
          </a:p>
          <a:p>
            <a:pPr marL="171450" indent="-171450">
              <a:buFont typeface="Arial" panose="020B0604020202020204" pitchFamily="34" charset="0"/>
              <a:buChar char="•"/>
            </a:pPr>
            <a:r>
              <a:rPr lang="en-CA" sz="1200" dirty="0" smtClean="0"/>
              <a:t>It will allow</a:t>
            </a:r>
            <a:r>
              <a:rPr lang="en-CA" sz="1200" baseline="0" dirty="0" smtClean="0"/>
              <a:t> us and machines to experience ethical dilemmas</a:t>
            </a:r>
          </a:p>
          <a:p>
            <a:pPr marL="171450" indent="-171450">
              <a:buFont typeface="Arial" panose="020B0604020202020204" pitchFamily="34" charset="0"/>
              <a:buChar char="•"/>
            </a:pPr>
            <a:r>
              <a:rPr lang="en-CA" sz="1200" baseline="0" dirty="0" smtClean="0"/>
              <a:t>It will allow us to create the ethical foundations of our new, complex world </a:t>
            </a:r>
          </a:p>
          <a:p>
            <a:pPr marL="171450" indent="-171450">
              <a:buFont typeface="Arial" panose="020B0604020202020204" pitchFamily="34" charset="0"/>
              <a:buChar char="•"/>
            </a:pPr>
            <a:r>
              <a:rPr lang="en-CA" sz="1200" baseline="0" dirty="0" smtClean="0"/>
              <a:t>It will embody ethical dilemmas </a:t>
            </a:r>
            <a:endParaRPr lang="en-CA" sz="1200" dirty="0" smtClean="0"/>
          </a:p>
          <a:p>
            <a:pPr marL="171450" indent="-171450">
              <a:buFont typeface="Arial" panose="020B0604020202020204" pitchFamily="34" charset="0"/>
              <a:buChar char="•"/>
            </a:pPr>
            <a:endParaRPr lang="en-CA" dirty="0"/>
          </a:p>
        </p:txBody>
      </p:sp>
      <p:sp>
        <p:nvSpPr>
          <p:cNvPr id="4" name="Slide Number Placeholder 3"/>
          <p:cNvSpPr>
            <a:spLocks noGrp="1"/>
          </p:cNvSpPr>
          <p:nvPr>
            <p:ph type="sldNum" sz="quarter" idx="10"/>
          </p:nvPr>
        </p:nvSpPr>
        <p:spPr/>
        <p:txBody>
          <a:bodyPr/>
          <a:lstStyle/>
          <a:p>
            <a:fld id="{E89E6604-1D7B-4891-9513-B97381527BAF}" type="slidenum">
              <a:rPr lang="en-GB" altLang="en-US" smtClean="0"/>
              <a:pPr/>
              <a:t>21</a:t>
            </a:fld>
            <a:endParaRPr lang="en-GB" altLang="en-US"/>
          </a:p>
        </p:txBody>
      </p:sp>
    </p:spTree>
    <p:extLst>
      <p:ext uri="{BB962C8B-B14F-4D97-AF65-F5344CB8AC3E}">
        <p14:creationId xmlns:p14="http://schemas.microsoft.com/office/powerpoint/2010/main" val="578433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171450" indent="-171450">
              <a:buFont typeface="Arial" panose="020B0604020202020204" pitchFamily="34" charset="0"/>
              <a:buChar char="•"/>
            </a:pPr>
            <a:endParaRPr lang="en-CA" dirty="0" smtClean="0"/>
          </a:p>
          <a:p>
            <a:pPr lvl="1" algn="l"/>
            <a:r>
              <a:rPr lang="en-CA" sz="1200" dirty="0" smtClean="0"/>
              <a:t>ethical and philosophical thought experiments become ‘lived’ experiences; </a:t>
            </a:r>
          </a:p>
          <a:p>
            <a:pPr lvl="1" algn="l"/>
            <a:endParaRPr lang="en-CA" sz="1200" dirty="0" smtClean="0"/>
          </a:p>
          <a:p>
            <a:pPr lvl="1" algn="l"/>
            <a:r>
              <a:rPr lang="en-CA" sz="1200" dirty="0" smtClean="0"/>
              <a:t>where ethical and philosophical thought experiments become virtual, olfactory, acoustic, visual and cognitive experiences; </a:t>
            </a:r>
          </a:p>
          <a:p>
            <a:pPr lvl="1" algn="l"/>
            <a:endParaRPr lang="en-CA" sz="1200" dirty="0" smtClean="0"/>
          </a:p>
          <a:p>
            <a:pPr lvl="1" algn="l"/>
            <a:r>
              <a:rPr lang="en-CA" sz="1200" dirty="0" smtClean="0"/>
              <a:t>where ethical dilemma can be experienced through and in virtual worlds, and then re-enacted using different parameters.  </a:t>
            </a:r>
          </a:p>
          <a:p>
            <a:pPr marL="171450" indent="-171450">
              <a:buFont typeface="Arial" panose="020B0604020202020204" pitchFamily="34" charset="0"/>
              <a:buChar char="•"/>
            </a:pPr>
            <a:endParaRPr lang="en-CA" dirty="0"/>
          </a:p>
        </p:txBody>
      </p:sp>
      <p:sp>
        <p:nvSpPr>
          <p:cNvPr id="4" name="Slide Number Placeholder 3"/>
          <p:cNvSpPr>
            <a:spLocks noGrp="1"/>
          </p:cNvSpPr>
          <p:nvPr>
            <p:ph type="sldNum" sz="quarter" idx="10"/>
          </p:nvPr>
        </p:nvSpPr>
        <p:spPr/>
        <p:txBody>
          <a:bodyPr/>
          <a:lstStyle/>
          <a:p>
            <a:fld id="{E89E6604-1D7B-4891-9513-B97381527BAF}" type="slidenum">
              <a:rPr lang="en-GB" altLang="en-US" smtClean="0"/>
              <a:pPr/>
              <a:t>22</a:t>
            </a:fld>
            <a:endParaRPr lang="en-GB" altLang="en-US"/>
          </a:p>
        </p:txBody>
      </p:sp>
    </p:spTree>
    <p:extLst>
      <p:ext uri="{BB962C8B-B14F-4D97-AF65-F5344CB8AC3E}">
        <p14:creationId xmlns:p14="http://schemas.microsoft.com/office/powerpoint/2010/main" val="578433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171450" indent="-171450">
              <a:buFont typeface="Arial" panose="020B0604020202020204" pitchFamily="34" charset="0"/>
              <a:buChar char="•"/>
            </a:pPr>
            <a:endParaRPr lang="en-CA" dirty="0"/>
          </a:p>
        </p:txBody>
      </p:sp>
      <p:sp>
        <p:nvSpPr>
          <p:cNvPr id="4" name="Slide Number Placeholder 3"/>
          <p:cNvSpPr>
            <a:spLocks noGrp="1"/>
          </p:cNvSpPr>
          <p:nvPr>
            <p:ph type="sldNum" sz="quarter" idx="10"/>
          </p:nvPr>
        </p:nvSpPr>
        <p:spPr/>
        <p:txBody>
          <a:bodyPr/>
          <a:lstStyle/>
          <a:p>
            <a:fld id="{E89E6604-1D7B-4891-9513-B97381527BAF}" type="slidenum">
              <a:rPr lang="en-GB" altLang="en-US" smtClean="0"/>
              <a:pPr/>
              <a:t>23</a:t>
            </a:fld>
            <a:endParaRPr lang="en-GB" altLang="en-US"/>
          </a:p>
        </p:txBody>
      </p:sp>
    </p:spTree>
    <p:extLst>
      <p:ext uri="{BB962C8B-B14F-4D97-AF65-F5344CB8AC3E}">
        <p14:creationId xmlns:p14="http://schemas.microsoft.com/office/powerpoint/2010/main" val="578433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171450" indent="-171450">
              <a:buFont typeface="Arial" panose="020B0604020202020204" pitchFamily="34" charset="0"/>
              <a:buChar char="•"/>
            </a:pPr>
            <a:endParaRPr lang="en-CA" dirty="0"/>
          </a:p>
        </p:txBody>
      </p:sp>
      <p:sp>
        <p:nvSpPr>
          <p:cNvPr id="4" name="Slide Number Placeholder 3"/>
          <p:cNvSpPr>
            <a:spLocks noGrp="1"/>
          </p:cNvSpPr>
          <p:nvPr>
            <p:ph type="sldNum" sz="quarter" idx="10"/>
          </p:nvPr>
        </p:nvSpPr>
        <p:spPr/>
        <p:txBody>
          <a:bodyPr/>
          <a:lstStyle/>
          <a:p>
            <a:fld id="{E89E6604-1D7B-4891-9513-B97381527BAF}" type="slidenum">
              <a:rPr lang="en-GB" altLang="en-US" smtClean="0"/>
              <a:pPr/>
              <a:t>24</a:t>
            </a:fld>
            <a:endParaRPr lang="en-GB" altLang="en-US"/>
          </a:p>
        </p:txBody>
      </p:sp>
    </p:spTree>
    <p:extLst>
      <p:ext uri="{BB962C8B-B14F-4D97-AF65-F5344CB8AC3E}">
        <p14:creationId xmlns:p14="http://schemas.microsoft.com/office/powerpoint/2010/main" val="578433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0" marR="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lang="en-CA" sz="1200" kern="1200" noProof="0" dirty="0" smtClean="0">
              <a:solidFill>
                <a:schemeClr val="tx1"/>
              </a:solidFill>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CA" sz="1200" b="0" i="0" kern="1200" dirty="0" smtClean="0">
                <a:solidFill>
                  <a:schemeClr val="tx1"/>
                </a:solidFill>
                <a:effectLst/>
                <a:latin typeface="+mn-lt"/>
                <a:ea typeface="+mn-ea"/>
                <a:cs typeface="+mn-cs"/>
              </a:rPr>
              <a:t>Oh, bit let me end my story. What happened after move 37? Well a couple of more matches that lee </a:t>
            </a:r>
            <a:r>
              <a:rPr lang="en-CA" sz="1200" b="0" i="0" kern="1200" dirty="0" err="1" smtClean="0">
                <a:solidFill>
                  <a:schemeClr val="tx1"/>
                </a:solidFill>
                <a:effectLst/>
                <a:latin typeface="+mn-lt"/>
                <a:ea typeface="+mn-ea"/>
                <a:cs typeface="+mn-cs"/>
              </a:rPr>
              <a:t>sadol</a:t>
            </a:r>
            <a:r>
              <a:rPr lang="en-CA" sz="1200" b="0" i="0" kern="1200" dirty="0" smtClean="0">
                <a:solidFill>
                  <a:schemeClr val="tx1"/>
                </a:solidFill>
                <a:effectLst/>
                <a:latin typeface="+mn-lt"/>
                <a:ea typeface="+mn-ea"/>
                <a:cs typeface="+mn-cs"/>
              </a:rPr>
              <a:t> lost. Until the last game, where faced with a desperate situation, </a:t>
            </a:r>
            <a:r>
              <a:rPr lang="en-CA" sz="1200" b="0" i="0" kern="1200" dirty="0" err="1" smtClean="0">
                <a:solidFill>
                  <a:schemeClr val="tx1"/>
                </a:solidFill>
                <a:effectLst/>
                <a:latin typeface="+mn-lt"/>
                <a:ea typeface="+mn-ea"/>
                <a:cs typeface="+mn-cs"/>
              </a:rPr>
              <a:t>sadol</a:t>
            </a:r>
            <a:r>
              <a:rPr lang="en-CA" sz="1200" b="0" i="0" kern="1200" dirty="0" smtClean="0">
                <a:solidFill>
                  <a:schemeClr val="tx1"/>
                </a:solidFill>
                <a:effectLst/>
                <a:latin typeface="+mn-lt"/>
                <a:ea typeface="+mn-ea"/>
                <a:cs typeface="+mn-cs"/>
              </a:rPr>
              <a:t> came up with move 78. As unusual and extraordinary as move 37. So much so that alpha go was flustered. It's next two moves were horrible. It lost that game.</a:t>
            </a:r>
            <a:endParaRPr lang="en-CA" sz="1200" kern="1200" dirty="0" smtClean="0">
              <a:solidFill>
                <a:schemeClr val="tx1"/>
              </a:solidFill>
              <a:effectLst/>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lang="fr-CA" sz="1200" kern="1200" noProof="0" dirty="0" smtClean="0">
              <a:solidFill>
                <a:schemeClr val="tx1"/>
              </a:solidFill>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lang="fr-CA" sz="1200" kern="1200" noProof="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89E6604-1D7B-4891-9513-B97381527BAF}" type="slidenum">
              <a:rPr lang="en-GB" altLang="en-US" smtClean="0"/>
              <a:pPr/>
              <a:t>25</a:t>
            </a:fld>
            <a:endParaRPr lang="en-GB" altLang="en-US"/>
          </a:p>
        </p:txBody>
      </p:sp>
    </p:spTree>
    <p:extLst>
      <p:ext uri="{BB962C8B-B14F-4D97-AF65-F5344CB8AC3E}">
        <p14:creationId xmlns:p14="http://schemas.microsoft.com/office/powerpoint/2010/main" val="578433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0" marR="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lang="en-CA" sz="1200" kern="1200" noProof="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89E6604-1D7B-4891-9513-B97381527BAF}" type="slidenum">
              <a:rPr lang="en-GB" altLang="en-US" smtClean="0"/>
              <a:pPr/>
              <a:t>26</a:t>
            </a:fld>
            <a:endParaRPr lang="en-GB" altLang="en-US"/>
          </a:p>
        </p:txBody>
      </p:sp>
    </p:spTree>
    <p:extLst>
      <p:ext uri="{BB962C8B-B14F-4D97-AF65-F5344CB8AC3E}">
        <p14:creationId xmlns:p14="http://schemas.microsoft.com/office/powerpoint/2010/main" val="13682754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266" name="Rectangle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Text Box 2"/>
          <p:cNvSpPr>
            <a:spLocks noGrp="1" noChangeArrowheads="1"/>
          </p:cNvSpPr>
          <p:nvPr>
            <p:ph type="body" idx="1"/>
          </p:nvPr>
        </p:nvSpPr>
        <p:spPr bwMode="auto">
          <a:xfrm>
            <a:off x="695325" y="4387850"/>
            <a:ext cx="5559425" cy="6461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spAutoFit/>
          </a:bodyPr>
          <a:lstStyle/>
          <a:p>
            <a:pPr>
              <a:spcBef>
                <a:spcPts val="525"/>
              </a:spcBef>
              <a:tabLst>
                <a:tab pos="0" algn="l"/>
                <a:tab pos="458788" algn="l"/>
                <a:tab pos="920750" algn="l"/>
                <a:tab pos="1382713" algn="l"/>
                <a:tab pos="1844675" algn="l"/>
                <a:tab pos="2306638" algn="l"/>
                <a:tab pos="2768600" algn="l"/>
                <a:tab pos="3232150" algn="l"/>
                <a:tab pos="3695700" algn="l"/>
                <a:tab pos="4157663" algn="l"/>
                <a:tab pos="4619625" algn="l"/>
                <a:tab pos="5081588" algn="l"/>
                <a:tab pos="5543550" algn="l"/>
                <a:tab pos="6007100" algn="l"/>
                <a:tab pos="6469063" algn="l"/>
                <a:tab pos="6931025" algn="l"/>
                <a:tab pos="7394575" algn="l"/>
                <a:tab pos="7856538" algn="l"/>
                <a:tab pos="8318500" algn="l"/>
                <a:tab pos="8782050" algn="l"/>
                <a:tab pos="9244013" algn="l"/>
              </a:tabLst>
            </a:pPr>
            <a:endParaRPr lang="en-US" altLang="en-US" dirty="0" smtClean="0">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22630853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jpe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2" name="Picture 6"/>
          <p:cNvPicPr>
            <a:picLocks noChangeAspect="1" noChangeArrowheads="1"/>
          </p:cNvPicPr>
          <p:nvPr userDrawn="1"/>
        </p:nvPicPr>
        <p:blipFill>
          <a:blip r:embed="rId2">
            <a:grayscl/>
            <a:extLst>
              <a:ext uri="{28A0092B-C50C-407E-A947-70E740481C1C}">
                <a14:useLocalDpi xmlns:a14="http://schemas.microsoft.com/office/drawing/2010/main" val="0"/>
              </a:ext>
            </a:extLst>
          </a:blip>
          <a:srcRect l="23999" t="6404" r="16798" b="1910"/>
          <a:stretch>
            <a:fillRect/>
          </a:stretch>
        </p:blipFill>
        <p:spPr bwMode="auto">
          <a:xfrm>
            <a:off x="0" y="0"/>
            <a:ext cx="5638800" cy="630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AutoShape 2"/>
          <p:cNvSpPr>
            <a:spLocks noChangeArrowheads="1"/>
          </p:cNvSpPr>
          <p:nvPr userDrawn="1"/>
        </p:nvSpPr>
        <p:spPr bwMode="auto">
          <a:xfrm>
            <a:off x="4859338" y="620713"/>
            <a:ext cx="3313112" cy="3954462"/>
          </a:xfrm>
          <a:prstGeom prst="roundRect">
            <a:avLst>
              <a:gd name="adj" fmla="val 51"/>
            </a:avLst>
          </a:prstGeom>
          <a:solidFill>
            <a:schemeClr val="bg1">
              <a:lumMod val="95000"/>
            </a:schemeClr>
          </a:solidFill>
          <a:ln w="9525">
            <a:noFill/>
            <a:round/>
            <a:headEnd/>
            <a:tailEnd/>
          </a:ln>
        </p:spPr>
        <p:txBody>
          <a:bodyPr wrap="none" anchor="ctr"/>
          <a:lstStyle/>
          <a:p>
            <a:pPr eaLnBrk="0" hangingPunct="0">
              <a:defRPr/>
            </a:pPr>
            <a:endParaRPr lang="en-US">
              <a:latin typeface="Calibri" pitchFamily="34" charset="0"/>
            </a:endParaRPr>
          </a:p>
        </p:txBody>
      </p:sp>
      <p:sp>
        <p:nvSpPr>
          <p:cNvPr id="4" name="AutoShape 3"/>
          <p:cNvSpPr>
            <a:spLocks noChangeArrowheads="1"/>
          </p:cNvSpPr>
          <p:nvPr userDrawn="1"/>
        </p:nvSpPr>
        <p:spPr bwMode="auto">
          <a:xfrm>
            <a:off x="3635375" y="3743325"/>
            <a:ext cx="2133600" cy="2133600"/>
          </a:xfrm>
          <a:prstGeom prst="roundRect">
            <a:avLst>
              <a:gd name="adj" fmla="val 74"/>
            </a:avLst>
          </a:pr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a:p>
        </p:txBody>
      </p:sp>
      <p:pic>
        <p:nvPicPr>
          <p:cNvPr id="5" name="Picture 7"/>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751263" y="3940175"/>
            <a:ext cx="1828800" cy="42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2536606"/>
      </p:ext>
    </p:extLst>
  </p:cSld>
  <p:clrMapOvr>
    <a:masterClrMapping/>
  </p:clrMapOvr>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Rectangle 3"/>
          <p:cNvSpPr/>
          <p:nvPr userDrawn="1"/>
        </p:nvSpPr>
        <p:spPr>
          <a:xfrm>
            <a:off x="468313" y="1268761"/>
            <a:ext cx="8207375" cy="496852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 name="Content Placeholder 2"/>
          <p:cNvSpPr>
            <a:spLocks noGrp="1"/>
          </p:cNvSpPr>
          <p:nvPr>
            <p:ph idx="1"/>
          </p:nvPr>
        </p:nvSpPr>
        <p:spPr>
          <a:xfrm>
            <a:off x="468313" y="1268749"/>
            <a:ext cx="8229600" cy="4968540"/>
          </a:xfrm>
          <a:prstGeom prst="rect">
            <a:avLst/>
          </a:prstGeom>
          <a:solidFill>
            <a:schemeClr val="bg1">
              <a:alpha val="0"/>
            </a:schemeClr>
          </a:solidFill>
        </p:spPr>
        <p:txBody>
          <a:bodyPr/>
          <a:lstStyle>
            <a:lvl1pPr>
              <a:buClr>
                <a:srgbClr val="C00000"/>
              </a:buClr>
              <a:defRPr/>
            </a:lvl1pPr>
            <a:lvl2pPr>
              <a:buClr>
                <a:srgbClr val="C00000"/>
              </a:buClr>
              <a:defRPr/>
            </a:lvl2pPr>
            <a:lvl3pPr>
              <a:buClr>
                <a:srgbClr val="C00000"/>
              </a:buClr>
              <a:defRPr/>
            </a:lvl3pPr>
            <a:lvl4pPr>
              <a:buClr>
                <a:srgbClr val="C00000"/>
              </a:buClr>
              <a:defRPr/>
            </a:lvl4pPr>
            <a:lvl5pPr>
              <a:buClr>
                <a:srgbClr val="C00000"/>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dirty="0"/>
          </a:p>
        </p:txBody>
      </p:sp>
      <p:sp>
        <p:nvSpPr>
          <p:cNvPr id="2" name="Title 1"/>
          <p:cNvSpPr>
            <a:spLocks noGrp="1"/>
          </p:cNvSpPr>
          <p:nvPr>
            <p:ph type="title"/>
          </p:nvPr>
        </p:nvSpPr>
        <p:spPr>
          <a:xfrm>
            <a:off x="457200" y="274638"/>
            <a:ext cx="8229600" cy="634082"/>
          </a:xfrm>
        </p:spPr>
        <p:txBody>
          <a:bodyPr/>
          <a:lstStyle>
            <a:lvl1pPr>
              <a:defRPr sz="3200" b="1"/>
            </a:lvl1pPr>
          </a:lstStyle>
          <a:p>
            <a:r>
              <a:rPr lang="en-US" smtClean="0"/>
              <a:t>Click to edit Master title style</a:t>
            </a:r>
            <a:endParaRPr lang="en-CA" dirty="0"/>
          </a:p>
        </p:txBody>
      </p:sp>
      <p:sp>
        <p:nvSpPr>
          <p:cNvPr id="5" name="Rectangle 4"/>
          <p:cNvSpPr/>
          <p:nvPr userDrawn="1"/>
        </p:nvSpPr>
        <p:spPr>
          <a:xfrm>
            <a:off x="8220006" y="6381328"/>
            <a:ext cx="420308" cy="323165"/>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fld id="{F47880A9-0EF6-4EFF-A2E0-436ED08978A4}" type="slidenum">
              <a:rPr kumimoji="0" lang="en-US" altLang="en-US" sz="1500" b="0" i="0" u="none" strike="noStrike" kern="1200" cap="none" spc="0" normalizeH="0" baseline="0" noProof="0" smtClean="0">
                <a:ln>
                  <a:noFill/>
                </a:ln>
                <a:solidFill>
                  <a:schemeClr val="bg1">
                    <a:lumMod val="50000"/>
                  </a:schemeClr>
                </a:solidFill>
                <a:effectLst/>
                <a:uLnTx/>
                <a:uFillTx/>
                <a:latin typeface="Arial" panose="020B0604020202020204" pitchFamily="34" charset="0"/>
                <a:ea typeface="+mn-ea"/>
                <a:cs typeface="+mn-cs"/>
              </a:rPr>
              <a:pPr marL="0" marR="0" lvl="0" indent="0" algn="l" defTabSz="914400" rtl="0" eaLnBrk="1" fontAlgn="base" latinLnBrk="0" hangingPunct="1">
                <a:lnSpc>
                  <a:spcPct val="100000"/>
                </a:lnSpc>
                <a:spcBef>
                  <a:spcPct val="0"/>
                </a:spcBef>
                <a:spcAft>
                  <a:spcPct val="0"/>
                </a:spcAft>
                <a:buClrTx/>
                <a:buSzTx/>
                <a:buFontTx/>
                <a:buNone/>
                <a:tabLst/>
                <a:defRPr/>
              </a:pPr>
              <a:t>‹#›</a:t>
            </a:fld>
            <a:endParaRPr lang="en-CA" sz="1500" baseline="0" dirty="0">
              <a:solidFill>
                <a:schemeClr val="bg1">
                  <a:lumMod val="50000"/>
                </a:schemeClr>
              </a:solidFill>
            </a:endParaRPr>
          </a:p>
        </p:txBody>
      </p:sp>
      <p:pic>
        <p:nvPicPr>
          <p:cNvPr id="6" name="Picture 3"/>
          <p:cNvPicPr>
            <a:picLocks noChangeAspect="1" noChangeArrowheads="1"/>
          </p:cNvPicPr>
          <p:nvPr userDrawn="1"/>
        </p:nvPicPr>
        <p:blipFill>
          <a:blip r:embed="rId2">
            <a:grayscl/>
            <a:biLevel thresh="50000"/>
            <a:extLst>
              <a:ext uri="{28A0092B-C50C-407E-A947-70E740481C1C}">
                <a14:useLocalDpi xmlns:a14="http://schemas.microsoft.com/office/drawing/2010/main" val="0"/>
              </a:ext>
            </a:extLst>
          </a:blip>
          <a:srcRect/>
          <a:stretch>
            <a:fillRect/>
          </a:stretch>
        </p:blipFill>
        <p:spPr bwMode="auto">
          <a:xfrm>
            <a:off x="395288" y="6309320"/>
            <a:ext cx="1971675" cy="46672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8505882"/>
      </p:ext>
    </p:extLst>
  </p:cSld>
  <p:clrMapOvr>
    <a:masterClrMapping/>
  </p:clrMapOvr>
  <p:timing>
    <p:tnLst>
      <p:par>
        <p:cTn xmlns:p14="http://schemas.microsoft.com/office/powerpoint/2010/mai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End Slide">
    <p:spTree>
      <p:nvGrpSpPr>
        <p:cNvPr id="1" name=""/>
        <p:cNvGrpSpPr/>
        <p:nvPr/>
      </p:nvGrpSpPr>
      <p:grpSpPr>
        <a:xfrm>
          <a:off x="0" y="0"/>
          <a:ext cx="0" cy="0"/>
          <a:chOff x="0" y="0"/>
          <a:chExt cx="0" cy="0"/>
        </a:xfrm>
      </p:grpSpPr>
      <p:pic>
        <p:nvPicPr>
          <p:cNvPr id="3"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l="41653" t="9291" r="21614" b="14749"/>
          <a:stretch>
            <a:fillRect/>
          </a:stretch>
        </p:blipFill>
        <p:spPr bwMode="auto">
          <a:xfrm>
            <a:off x="0" y="0"/>
            <a:ext cx="37084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Box 5"/>
          <p:cNvSpPr txBox="1">
            <a:spLocks noChangeArrowheads="1"/>
          </p:cNvSpPr>
          <p:nvPr userDrawn="1"/>
        </p:nvSpPr>
        <p:spPr bwMode="auto">
          <a:xfrm rot="16200000">
            <a:off x="-369887" y="3071813"/>
            <a:ext cx="6858000" cy="72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eaLnBrk="0" hangingPunc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tx1"/>
                </a:solidFill>
                <a:latin typeface="Arial" charset="0"/>
              </a:defRPr>
            </a:lvl1pPr>
            <a:lvl2pPr marL="742950" indent="-285750" eaLnBrk="0" hangingPunc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tx1"/>
                </a:solidFill>
                <a:latin typeface="Arial" charset="0"/>
              </a:defRPr>
            </a:lvl2pPr>
            <a:lvl3pPr marL="1143000" indent="-228600" eaLnBrk="0" hangingPunc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tx1"/>
                </a:solidFill>
                <a:latin typeface="Arial" charset="0"/>
              </a:defRPr>
            </a:lvl3pPr>
            <a:lvl4pPr marL="1600200" indent="-228600" eaLnBrk="0" hangingPunc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tx1"/>
                </a:solidFill>
                <a:latin typeface="Arial" charset="0"/>
              </a:defRPr>
            </a:lvl4pPr>
            <a:lvl5pPr marL="2057400" indent="-228600" eaLnBrk="0" hangingPunc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tx1"/>
                </a:solidFill>
                <a:latin typeface="Arial" charset="0"/>
              </a:defRPr>
            </a:lvl5pPr>
            <a:lvl6pPr marL="2514600" indent="-2286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tx1"/>
                </a:solidFill>
                <a:latin typeface="Arial" charset="0"/>
              </a:defRPr>
            </a:lvl6pPr>
            <a:lvl7pPr marL="2971800" indent="-2286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tx1"/>
                </a:solidFill>
                <a:latin typeface="Arial" charset="0"/>
              </a:defRPr>
            </a:lvl7pPr>
            <a:lvl8pPr marL="3429000" indent="-2286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tx1"/>
                </a:solidFill>
                <a:latin typeface="Arial" charset="0"/>
              </a:defRPr>
            </a:lvl8pPr>
            <a:lvl9pPr marL="3886200" indent="-228600" eaLnBrk="0" fontAlgn="base" hangingPunct="0">
              <a:spcBef>
                <a:spcPct val="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tx1"/>
                </a:solidFill>
                <a:latin typeface="Arial" charset="0"/>
              </a:defRPr>
            </a:lvl9pPr>
          </a:lstStyle>
          <a:p>
            <a:pPr algn="ctr" eaLnBrk="1" hangingPunct="1">
              <a:lnSpc>
                <a:spcPct val="93000"/>
              </a:lnSpc>
              <a:spcBef>
                <a:spcPts val="3938"/>
              </a:spcBef>
              <a:buClr>
                <a:srgbClr val="FB5652"/>
              </a:buClr>
              <a:buSzPct val="100000"/>
              <a:buFont typeface="Arial" charset="0"/>
              <a:buNone/>
              <a:defRPr/>
            </a:pPr>
            <a:r>
              <a:rPr lang="en-GB" sz="4400" dirty="0" smtClean="0">
                <a:solidFill>
                  <a:schemeClr val="bg1"/>
                </a:solidFill>
                <a:latin typeface="Calibri" pitchFamily="34" charset="0"/>
              </a:rPr>
              <a:t>End Caption</a:t>
            </a:r>
          </a:p>
        </p:txBody>
      </p:sp>
      <p:sp>
        <p:nvSpPr>
          <p:cNvPr id="9" name="Content Placeholder 2"/>
          <p:cNvSpPr>
            <a:spLocks noGrp="1"/>
          </p:cNvSpPr>
          <p:nvPr>
            <p:ph idx="1"/>
          </p:nvPr>
        </p:nvSpPr>
        <p:spPr>
          <a:xfrm>
            <a:off x="4067944" y="548680"/>
            <a:ext cx="4618856" cy="5577483"/>
          </a:xfrm>
          <a:prstGeom prst="rect">
            <a:avLst/>
          </a:prstGeom>
        </p:spPr>
        <p:txBody>
          <a:bodyPr/>
          <a:lstStyle>
            <a:lvl1pPr>
              <a:buClr>
                <a:srgbClr val="C00000"/>
              </a:buClr>
              <a:defRPr sz="3200"/>
            </a:lvl1pPr>
            <a:lvl2pPr>
              <a:buClr>
                <a:srgbClr val="C00000"/>
              </a:buClr>
              <a:defRPr sz="2800"/>
            </a:lvl2pPr>
            <a:lvl3pPr>
              <a:buClr>
                <a:srgbClr val="C00000"/>
              </a:buClr>
              <a:defRPr sz="2400"/>
            </a:lvl3pPr>
            <a:lvl4pPr>
              <a:buClr>
                <a:srgbClr val="C00000"/>
              </a:buClr>
              <a:defRPr sz="2000"/>
            </a:lvl4pPr>
            <a:lvl5pPr>
              <a:buClr>
                <a:srgbClr val="C00000"/>
              </a:buCl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dirty="0"/>
          </a:p>
        </p:txBody>
      </p:sp>
    </p:spTree>
    <p:extLst>
      <p:ext uri="{BB962C8B-B14F-4D97-AF65-F5344CB8AC3E}">
        <p14:creationId xmlns:p14="http://schemas.microsoft.com/office/powerpoint/2010/main" val="2063784963"/>
      </p:ext>
    </p:extLst>
  </p:cSld>
  <p:clrMapOvr>
    <a:masterClrMapping/>
  </p:clrMapOvr>
  <p:timing>
    <p:tnLst>
      <p:par>
        <p:cTn xmlns:p14="http://schemas.microsoft.com/office/powerpoint/2010/main" id="1" dur="indefinite" restart="never" nodeType="tmRoot"/>
      </p:par>
    </p:tnLst>
  </p:timing>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CA" altLang="en-US" smtClean="0"/>
          </a:p>
        </p:txBody>
      </p:sp>
      <p:sp>
        <p:nvSpPr>
          <p:cNvPr id="1028" name="Title Placeholder 1"/>
          <p:cNvSpPr txBox="1">
            <a:spLocks/>
          </p:cNvSpPr>
          <p:nvPr/>
        </p:nvSpPr>
        <p:spPr bwMode="auto">
          <a:xfrm>
            <a:off x="468313" y="1773238"/>
            <a:ext cx="8229600" cy="4392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defRPr/>
            </a:pPr>
            <a:endParaRPr lang="en-CA" sz="4400" smtClean="0">
              <a:latin typeface="Calibri" pitchFamily="34" charset="0"/>
            </a:endParaRPr>
          </a:p>
        </p:txBody>
      </p:sp>
    </p:spTree>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Lst>
  <p:timing>
    <p:tnLst>
      <p:par>
        <p:cTn xmlns:p14="http://schemas.microsoft.com/office/powerpoint/2010/main" id="1" dur="indefinite" restart="never" nodeType="tmRoot"/>
      </p:par>
    </p:tnLst>
  </p:timing>
  <p:hf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Calibri" pitchFamily="34" charset="0"/>
        </a:defRPr>
      </a:lvl2pPr>
      <a:lvl3pPr algn="ctr" rtl="0" eaLnBrk="1" fontAlgn="base" hangingPunct="1">
        <a:spcBef>
          <a:spcPct val="0"/>
        </a:spcBef>
        <a:spcAft>
          <a:spcPct val="0"/>
        </a:spcAft>
        <a:defRPr sz="4400">
          <a:solidFill>
            <a:schemeClr val="tx1"/>
          </a:solidFill>
          <a:latin typeface="Calibri" pitchFamily="34" charset="0"/>
        </a:defRPr>
      </a:lvl3pPr>
      <a:lvl4pPr algn="ctr" rtl="0" eaLnBrk="1" fontAlgn="base" hangingPunct="1">
        <a:spcBef>
          <a:spcPct val="0"/>
        </a:spcBef>
        <a:spcAft>
          <a:spcPct val="0"/>
        </a:spcAft>
        <a:defRPr sz="4400">
          <a:solidFill>
            <a:schemeClr val="tx1"/>
          </a:solidFill>
          <a:latin typeface="Calibri" pitchFamily="34" charset="0"/>
        </a:defRPr>
      </a:lvl4pPr>
      <a:lvl5pPr algn="ctr" rtl="0" eaLnBrk="1" fontAlgn="base" hangingPunct="1">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3.xml"/><Relationship Id="rId5" Type="http://schemas.openxmlformats.org/officeDocument/2006/relationships/image" Target="../media/image6.png"/><Relationship Id="rId1" Type="http://schemas.microsoft.com/office/2007/relationships/media" Target="../media/media1.mp4"/><Relationship Id="rId2" Type="http://schemas.openxmlformats.org/officeDocument/2006/relationships/video" Target="../media/media1.mp4"/></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7.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8.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9.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0.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2.jp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5.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2.xml"/><Relationship Id="rId5" Type="http://schemas.openxmlformats.org/officeDocument/2006/relationships/image" Target="../media/image17.png"/><Relationship Id="rId1" Type="http://schemas.microsoft.com/office/2007/relationships/media" Target="../media/media2.mov"/><Relationship Id="rId2" Type="http://schemas.openxmlformats.org/officeDocument/2006/relationships/video" Target="../media/media2.mov"/></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3.xml"/><Relationship Id="rId5" Type="http://schemas.openxmlformats.org/officeDocument/2006/relationships/image" Target="../media/image18.png"/><Relationship Id="rId1" Type="http://schemas.microsoft.com/office/2007/relationships/media" Target="../media/media3.mp4"/><Relationship Id="rId2" Type="http://schemas.openxmlformats.org/officeDocument/2006/relationships/video" Target="../media/media3.mp4"/></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4.xml"/><Relationship Id="rId5" Type="http://schemas.openxmlformats.org/officeDocument/2006/relationships/image" Target="../media/image19.png"/><Relationship Id="rId1" Type="http://schemas.microsoft.com/office/2007/relationships/media" Target="../media/media4.mov"/><Relationship Id="rId2" Type="http://schemas.openxmlformats.org/officeDocument/2006/relationships/video" Target="../media/media4.mov"/></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5.xml"/><Relationship Id="rId5" Type="http://schemas.openxmlformats.org/officeDocument/2006/relationships/image" Target="../media/image20.png"/><Relationship Id="rId1" Type="http://schemas.microsoft.com/office/2007/relationships/media" Target="../media/media5.mov"/><Relationship Id="rId2" Type="http://schemas.openxmlformats.org/officeDocument/2006/relationships/video" Target="../media/media5.mov"/></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6.xml"/><Relationship Id="rId5" Type="http://schemas.openxmlformats.org/officeDocument/2006/relationships/image" Target="../media/image21.png"/><Relationship Id="rId1" Type="http://schemas.microsoft.com/office/2007/relationships/media" Target="../media/media6.mp4"/><Relationship Id="rId2" Type="http://schemas.openxmlformats.org/officeDocument/2006/relationships/video" Target="../media/media6.mp4"/></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22.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23.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24.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25.jp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1.xml"/><Relationship Id="rId5" Type="http://schemas.openxmlformats.org/officeDocument/2006/relationships/image" Target="../media/image26.png"/><Relationship Id="rId1" Type="http://schemas.microsoft.com/office/2007/relationships/media" Target="../media/media7.mp4"/><Relationship Id="rId2" Type="http://schemas.openxmlformats.org/officeDocument/2006/relationships/video" Target="../media/media7.mp4"/></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27.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28.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29.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30.png"/></Relationships>
</file>

<file path=ppt/slides/_rels/slide27.xml.rels><?xml version="1.0" encoding="UTF-8" standalone="yes"?>
<Relationships xmlns="http://schemas.openxmlformats.org/package/2006/relationships"><Relationship Id="rId3" Type="http://schemas.openxmlformats.org/officeDocument/2006/relationships/image" Target="../media/image4.jpeg"/><Relationship Id="rId4" Type="http://schemas.openxmlformats.org/officeDocument/2006/relationships/image" Target="../media/image31.jpg"/><Relationship Id="rId1" Type="http://schemas.openxmlformats.org/officeDocument/2006/relationships/slideLayout" Target="../slideLayouts/slideLayout3.xml"/><Relationship Id="rId2" Type="http://schemas.openxmlformats.org/officeDocument/2006/relationships/notesSlide" Target="../notesSlides/notesSlide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4"/>
          <p:cNvSpPr txBox="1">
            <a:spLocks noChangeArrowheads="1"/>
          </p:cNvSpPr>
          <p:nvPr/>
        </p:nvSpPr>
        <p:spPr bwMode="auto">
          <a:xfrm>
            <a:off x="152400" y="0"/>
            <a:ext cx="8839200" cy="461665"/>
          </a:xfrm>
          <a:prstGeom prst="rect">
            <a:avLst/>
          </a:prstGeom>
          <a:solidFill>
            <a:schemeClr val="bg1"/>
          </a:solidFill>
          <a:ln w="9525">
            <a:noFill/>
            <a:miter lim="800000"/>
            <a:headEnd/>
            <a:tailEnd/>
          </a:ln>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en-US" sz="2400" i="1" dirty="0" smtClean="0">
                <a:latin typeface="+mj-lt"/>
              </a:rPr>
              <a:t>  </a:t>
            </a:r>
            <a:endParaRPr lang="en-US" sz="2400" b="1" i="1" dirty="0" smtClean="0">
              <a:latin typeface="+mj-lt"/>
            </a:endParaRPr>
          </a:p>
        </p:txBody>
      </p:sp>
      <p:sp>
        <p:nvSpPr>
          <p:cNvPr id="8" name="TextBox 3"/>
          <p:cNvSpPr txBox="1">
            <a:spLocks noChangeArrowheads="1"/>
          </p:cNvSpPr>
          <p:nvPr/>
        </p:nvSpPr>
        <p:spPr bwMode="auto">
          <a:xfrm>
            <a:off x="4860032" y="1605677"/>
            <a:ext cx="326593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defRPr/>
            </a:pPr>
            <a:r>
              <a:rPr lang="en-US" b="1" dirty="0" smtClean="0">
                <a:latin typeface="+mj-lt"/>
              </a:rPr>
              <a:t> </a:t>
            </a:r>
          </a:p>
          <a:p>
            <a:pPr algn="r" eaLnBrk="1" hangingPunct="1">
              <a:defRPr/>
            </a:pPr>
            <a:r>
              <a:rPr lang="en-US" b="1" dirty="0" smtClean="0">
                <a:latin typeface="+mj-lt"/>
              </a:rPr>
              <a:t> </a:t>
            </a:r>
            <a:endParaRPr lang="en-US" b="1" dirty="0">
              <a:latin typeface="+mj-lt"/>
            </a:endParaRPr>
          </a:p>
        </p:txBody>
      </p:sp>
      <p:sp>
        <p:nvSpPr>
          <p:cNvPr id="10" name="Rectangle 9"/>
          <p:cNvSpPr/>
          <p:nvPr/>
        </p:nvSpPr>
        <p:spPr>
          <a:xfrm>
            <a:off x="6324601" y="5486400"/>
            <a:ext cx="2667000" cy="830997"/>
          </a:xfrm>
          <a:prstGeom prst="rect">
            <a:avLst/>
          </a:prstGeom>
        </p:spPr>
        <p:txBody>
          <a:bodyPr wrap="square">
            <a:spAutoFit/>
          </a:bodyPr>
          <a:lstStyle/>
          <a:p>
            <a:r>
              <a:rPr lang="en-US" sz="1600" dirty="0" smtClean="0">
                <a:latin typeface="+mj-lt"/>
              </a:rPr>
              <a:t>LSU Center for French and Francophone Studies. February 23, 2017</a:t>
            </a:r>
            <a:endParaRPr lang="en-CA" sz="1600" dirty="0">
              <a:latin typeface="+mj-lt"/>
            </a:endParaRPr>
          </a:p>
        </p:txBody>
      </p:sp>
      <p:sp>
        <p:nvSpPr>
          <p:cNvPr id="2" name="Rectangle 1"/>
          <p:cNvSpPr/>
          <p:nvPr/>
        </p:nvSpPr>
        <p:spPr>
          <a:xfrm>
            <a:off x="4267200" y="990600"/>
            <a:ext cx="3962400" cy="1815882"/>
          </a:xfrm>
          <a:prstGeom prst="rect">
            <a:avLst/>
          </a:prstGeom>
        </p:spPr>
        <p:txBody>
          <a:bodyPr wrap="square">
            <a:spAutoFit/>
          </a:bodyPr>
          <a:lstStyle/>
          <a:p>
            <a:r>
              <a:rPr lang="en-CA" sz="2800" dirty="0" smtClean="0">
                <a:latin typeface="+mj-lt"/>
              </a:rPr>
              <a:t>A New Future for Higher Education: Nursing and Farming an Ecosystem of Intelligent Machines.</a:t>
            </a:r>
            <a:endParaRPr lang="en-CA" sz="2800" dirty="0">
              <a:latin typeface="+mj-lt"/>
            </a:endParaRPr>
          </a:p>
        </p:txBody>
      </p:sp>
      <p:sp>
        <p:nvSpPr>
          <p:cNvPr id="3" name="ZoneTexte 2"/>
          <p:cNvSpPr txBox="1"/>
          <p:nvPr/>
        </p:nvSpPr>
        <p:spPr>
          <a:xfrm>
            <a:off x="4267200" y="2971800"/>
            <a:ext cx="4267200" cy="584776"/>
          </a:xfrm>
          <a:prstGeom prst="rect">
            <a:avLst/>
          </a:prstGeom>
          <a:noFill/>
        </p:spPr>
        <p:txBody>
          <a:bodyPr wrap="square" rtlCol="0">
            <a:spAutoFit/>
          </a:bodyPr>
          <a:lstStyle/>
          <a:p>
            <a:r>
              <a:rPr lang="en-CA" sz="1600" dirty="0" smtClean="0">
                <a:latin typeface="+mn-lt"/>
              </a:rPr>
              <a:t>Ollivier Dyens</a:t>
            </a:r>
          </a:p>
          <a:p>
            <a:r>
              <a:rPr lang="en-CA" sz="1600" dirty="0" smtClean="0">
                <a:latin typeface="+mn-lt"/>
              </a:rPr>
              <a:t>Deputy Provost (Student Life and Learning)</a:t>
            </a:r>
            <a:endParaRPr lang="en-CA" sz="1600" dirty="0">
              <a:latin typeface="+mn-lt"/>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p:cNvSpPr>
            <a:spLocks noGrp="1"/>
          </p:cNvSpPr>
          <p:nvPr>
            <p:ph type="title"/>
          </p:nvPr>
        </p:nvSpPr>
        <p:spPr/>
        <p:txBody>
          <a:bodyPr/>
          <a:lstStyle/>
          <a:p>
            <a:r>
              <a:rPr lang="fr-CA" smtClean="0"/>
              <a:t>Once Upon</a:t>
            </a:r>
            <a:r>
              <a:rPr lang="fr-CA"/>
              <a:t> a</a:t>
            </a:r>
            <a:r>
              <a:rPr lang="fr-CA" smtClean="0"/>
              <a:t> Time </a:t>
            </a:r>
            <a:endParaRPr lang="en-CA" dirty="0"/>
          </a:p>
        </p:txBody>
      </p:sp>
      <p:pic>
        <p:nvPicPr>
          <p:cNvPr id="5" name="Content Placeholder 4" descr="lee-sedol-alphago.jpg"/>
          <p:cNvPicPr>
            <a:picLocks noGrp="1" noChangeAspect="1"/>
          </p:cNvPicPr>
          <p:nvPr>
            <p:ph idx="1"/>
          </p:nvPr>
        </p:nvPicPr>
        <p:blipFill>
          <a:blip r:embed="rId3">
            <a:extLst>
              <a:ext uri="{28A0092B-C50C-407E-A947-70E740481C1C}">
                <a14:useLocalDpi xmlns:a14="http://schemas.microsoft.com/office/drawing/2010/main" val="0"/>
              </a:ext>
            </a:extLst>
          </a:blip>
          <a:srcRect l="3419" r="3419"/>
          <a:stretch>
            <a:fillRect/>
          </a:stretch>
        </p:blipFill>
        <p:spPr>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204951623"/>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hal.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304800" y="1295400"/>
            <a:ext cx="8517467" cy="47910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itre 2"/>
          <p:cNvSpPr>
            <a:spLocks noGrp="1"/>
          </p:cNvSpPr>
          <p:nvPr>
            <p:ph type="title"/>
          </p:nvPr>
        </p:nvSpPr>
        <p:spPr/>
        <p:txBody>
          <a:bodyPr/>
          <a:lstStyle/>
          <a:p>
            <a:r>
              <a:rPr lang="en-CA" dirty="0" smtClean="0"/>
              <a:t>I’m sorry Dave, I’m afraid </a:t>
            </a:r>
            <a:r>
              <a:rPr lang="en-CA" dirty="0"/>
              <a:t>I</a:t>
            </a:r>
            <a:r>
              <a:rPr lang="en-CA" dirty="0" smtClean="0"/>
              <a:t> can’t do that</a:t>
            </a:r>
            <a:endParaRPr lang="en-CA" dirty="0"/>
          </a:p>
        </p:txBody>
      </p:sp>
    </p:spTree>
    <p:extLst>
      <p:ext uri="{BB962C8B-B14F-4D97-AF65-F5344CB8AC3E}">
        <p14:creationId xmlns:p14="http://schemas.microsoft.com/office/powerpoint/2010/main" val="476229782"/>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Espace réservé du contenu 3" descr="gkevdn7gges8wfncwejp.jpg"/>
          <p:cNvPicPr>
            <a:picLocks noGrp="1" noChangeAspect="1"/>
          </p:cNvPicPr>
          <p:nvPr>
            <p:ph idx="1"/>
          </p:nvPr>
        </p:nvPicPr>
        <p:blipFill>
          <a:blip r:embed="rId3">
            <a:extLst>
              <a:ext uri="{28A0092B-C50C-407E-A947-70E740481C1C}">
                <a14:useLocalDpi xmlns:a14="http://schemas.microsoft.com/office/drawing/2010/main" val="0"/>
              </a:ext>
            </a:extLst>
          </a:blip>
          <a:srcRect l="3386" r="3386"/>
          <a:stretch>
            <a:fillRect/>
          </a:stretch>
        </p:blipFill>
        <p:spPr>
          <a:prstGeom prst="rect">
            <a:avLst/>
          </a:prstGeom>
          <a:ln>
            <a:noFill/>
          </a:ln>
          <a:effectLst>
            <a:outerShdw blurRad="292100" dist="139700" dir="2700000" algn="tl" rotWithShape="0">
              <a:srgbClr val="333333">
                <a:alpha val="65000"/>
              </a:srgbClr>
            </a:outerShdw>
          </a:effectLst>
        </p:spPr>
      </p:pic>
      <p:sp>
        <p:nvSpPr>
          <p:cNvPr id="3" name="Titre 2"/>
          <p:cNvSpPr>
            <a:spLocks noGrp="1"/>
          </p:cNvSpPr>
          <p:nvPr>
            <p:ph type="title"/>
          </p:nvPr>
        </p:nvSpPr>
        <p:spPr/>
        <p:txBody>
          <a:bodyPr/>
          <a:lstStyle/>
          <a:p>
            <a:r>
              <a:rPr lang="en-CA" dirty="0" smtClean="0"/>
              <a:t>The Process</a:t>
            </a:r>
            <a:endParaRPr lang="en-CA" dirty="0"/>
          </a:p>
        </p:txBody>
      </p:sp>
    </p:spTree>
    <p:extLst>
      <p:ext uri="{BB962C8B-B14F-4D97-AF65-F5344CB8AC3E}">
        <p14:creationId xmlns:p14="http://schemas.microsoft.com/office/powerpoint/2010/main" val="1970852411"/>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CA" dirty="0" smtClean="0"/>
              <a:t>The New Singularity</a:t>
            </a:r>
            <a:endParaRPr lang="en-CA" dirty="0"/>
          </a:p>
        </p:txBody>
      </p:sp>
      <p:sp>
        <p:nvSpPr>
          <p:cNvPr id="4" name="Espace réservé du contenu 3"/>
          <p:cNvSpPr>
            <a:spLocks noGrp="1"/>
          </p:cNvSpPr>
          <p:nvPr>
            <p:ph idx="1"/>
          </p:nvPr>
        </p:nvSpPr>
        <p:spPr>
          <a:xfrm>
            <a:off x="468313" y="1268749"/>
            <a:ext cx="3265487" cy="4968540"/>
          </a:xfrm>
        </p:spPr>
        <p:txBody>
          <a:bodyPr/>
          <a:lstStyle/>
          <a:p>
            <a:r>
              <a:rPr lang="en-CA" sz="2400" dirty="0" smtClean="0"/>
              <a:t>We are on the cups of a revolution: that of extraordinary intelligent, sensitive, curious and powerful machines</a:t>
            </a:r>
            <a:endParaRPr lang="en-CA" sz="2400" dirty="0"/>
          </a:p>
          <a:p>
            <a:r>
              <a:rPr lang="en-CA" sz="2400" dirty="0"/>
              <a:t>Not a fusion with machines</a:t>
            </a:r>
          </a:p>
          <a:p>
            <a:r>
              <a:rPr lang="en-CA" sz="2400" dirty="0"/>
              <a:t>But a increasingly complex emotional relationship with them</a:t>
            </a:r>
          </a:p>
          <a:p>
            <a:endParaRPr lang="en-CA" sz="2400" dirty="0" smtClean="0"/>
          </a:p>
        </p:txBody>
      </p:sp>
      <p:pic>
        <p:nvPicPr>
          <p:cNvPr id="2" name="Image 1" descr="ExMachina.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00" y="2286000"/>
            <a:ext cx="4967111" cy="2794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93765271"/>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contenu 1"/>
          <p:cNvSpPr>
            <a:spLocks noGrp="1"/>
          </p:cNvSpPr>
          <p:nvPr>
            <p:ph idx="1"/>
          </p:nvPr>
        </p:nvSpPr>
        <p:spPr>
          <a:xfrm>
            <a:off x="468313" y="1268749"/>
            <a:ext cx="8142287" cy="4968540"/>
          </a:xfrm>
        </p:spPr>
        <p:txBody>
          <a:bodyPr/>
          <a:lstStyle/>
          <a:p>
            <a:r>
              <a:rPr lang="en-CA" sz="2400" dirty="0" smtClean="0"/>
              <a:t>Machines will become new complex beings</a:t>
            </a:r>
            <a:endParaRPr lang="fr-CA" sz="2400" dirty="0" smtClean="0"/>
          </a:p>
          <a:p>
            <a:r>
              <a:rPr lang="fr-CA" sz="2400" dirty="0"/>
              <a:t>T</a:t>
            </a:r>
            <a:r>
              <a:rPr lang="fr-CA" sz="2400" dirty="0" smtClean="0"/>
              <a:t>he</a:t>
            </a:r>
            <a:r>
              <a:rPr lang="en-CA" sz="2400" dirty="0" smtClean="0"/>
              <a:t> machine-child</a:t>
            </a:r>
            <a:endParaRPr lang="en-CA" sz="2400" dirty="0"/>
          </a:p>
          <a:p>
            <a:pPr lvl="1"/>
            <a:r>
              <a:rPr lang="en-CA" sz="2000" dirty="0" smtClean="0"/>
              <a:t>Emotionally at full strength</a:t>
            </a:r>
          </a:p>
          <a:p>
            <a:pPr lvl="1"/>
            <a:r>
              <a:rPr lang="en-CA" sz="2000" dirty="0" smtClean="0"/>
              <a:t>Wisdom: Lagging</a:t>
            </a:r>
          </a:p>
          <a:p>
            <a:endParaRPr lang="en-CA" dirty="0" smtClean="0"/>
          </a:p>
          <a:p>
            <a:endParaRPr lang="en-CA" dirty="0"/>
          </a:p>
          <a:p>
            <a:endParaRPr lang="fr-FR" dirty="0"/>
          </a:p>
        </p:txBody>
      </p:sp>
      <p:sp>
        <p:nvSpPr>
          <p:cNvPr id="3" name="Titre 2"/>
          <p:cNvSpPr>
            <a:spLocks noGrp="1"/>
          </p:cNvSpPr>
          <p:nvPr>
            <p:ph type="title"/>
          </p:nvPr>
        </p:nvSpPr>
        <p:spPr/>
        <p:txBody>
          <a:bodyPr/>
          <a:lstStyle/>
          <a:p>
            <a:r>
              <a:rPr lang="fr-CA" dirty="0" smtClean="0"/>
              <a:t>The </a:t>
            </a:r>
            <a:r>
              <a:rPr lang="fr-CA" dirty="0"/>
              <a:t>H</a:t>
            </a:r>
            <a:r>
              <a:rPr lang="fr-CA" dirty="0" smtClean="0"/>
              <a:t>ope and the </a:t>
            </a:r>
            <a:r>
              <a:rPr lang="fr-CA" dirty="0" err="1"/>
              <a:t>F</a:t>
            </a:r>
            <a:r>
              <a:rPr lang="fr-CA" dirty="0" err="1" smtClean="0"/>
              <a:t>ear</a:t>
            </a:r>
            <a:endParaRPr lang="fr-FR" dirty="0"/>
          </a:p>
        </p:txBody>
      </p:sp>
      <p:pic>
        <p:nvPicPr>
          <p:cNvPr id="4" name="Image 3" descr="ai_header.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2800" y="3048000"/>
            <a:ext cx="4800600" cy="270273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36782452"/>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CA" dirty="0" smtClean="0"/>
              <a:t>The Hope</a:t>
            </a:r>
            <a:endParaRPr lang="en-CA" dirty="0"/>
          </a:p>
        </p:txBody>
      </p:sp>
      <p:sp>
        <p:nvSpPr>
          <p:cNvPr id="4" name="Espace réservé du contenu 3"/>
          <p:cNvSpPr>
            <a:spLocks noGrp="1"/>
          </p:cNvSpPr>
          <p:nvPr>
            <p:ph idx="1"/>
          </p:nvPr>
        </p:nvSpPr>
        <p:spPr/>
        <p:txBody>
          <a:bodyPr/>
          <a:lstStyle/>
          <a:p>
            <a:r>
              <a:rPr lang="en-CA" sz="2400" dirty="0" smtClean="0"/>
              <a:t>AI </a:t>
            </a:r>
            <a:r>
              <a:rPr lang="en-CA" sz="2400" dirty="0"/>
              <a:t>and algorithms </a:t>
            </a:r>
            <a:r>
              <a:rPr lang="en-CA" sz="2400" dirty="0" smtClean="0"/>
              <a:t>will end prejudices</a:t>
            </a:r>
            <a:r>
              <a:rPr lang="en-CA" sz="2400" dirty="0"/>
              <a:t>, poverty and </a:t>
            </a:r>
            <a:r>
              <a:rPr lang="en-CA" sz="2400" dirty="0" smtClean="0"/>
              <a:t>inequality </a:t>
            </a:r>
          </a:p>
          <a:p>
            <a:r>
              <a:rPr lang="en-CA" sz="2400" dirty="0" smtClean="0"/>
              <a:t>Machines will increase wealth and do so sustainably</a:t>
            </a:r>
          </a:p>
          <a:p>
            <a:r>
              <a:rPr lang="en-CA" sz="2400" dirty="0" smtClean="0"/>
              <a:t>The </a:t>
            </a:r>
            <a:r>
              <a:rPr lang="en-CA" sz="2400" dirty="0"/>
              <a:t>dawn of a new </a:t>
            </a:r>
            <a:r>
              <a:rPr lang="en-CA" sz="2400" dirty="0" smtClean="0"/>
              <a:t>creativity</a:t>
            </a:r>
          </a:p>
          <a:p>
            <a:endParaRPr lang="en-CA" sz="2400" dirty="0"/>
          </a:p>
          <a:p>
            <a:endParaRPr lang="fr-FR" sz="2400" dirty="0"/>
          </a:p>
        </p:txBody>
      </p:sp>
      <p:pic>
        <p:nvPicPr>
          <p:cNvPr id="6" name="Image 5" descr="SyntheticNature-7-As-an-architect-Tenus-work-focuses-on-spatiality-scale-and-materiality..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05200" y="2819400"/>
            <a:ext cx="4572000" cy="304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26773030"/>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CA" dirty="0" smtClean="0"/>
              <a:t>The Fear</a:t>
            </a:r>
            <a:endParaRPr lang="en-CA" dirty="0"/>
          </a:p>
        </p:txBody>
      </p:sp>
      <p:sp>
        <p:nvSpPr>
          <p:cNvPr id="4" name="Espace réservé du contenu 3"/>
          <p:cNvSpPr>
            <a:spLocks noGrp="1"/>
          </p:cNvSpPr>
          <p:nvPr>
            <p:ph idx="1"/>
          </p:nvPr>
        </p:nvSpPr>
        <p:spPr/>
        <p:txBody>
          <a:bodyPr/>
          <a:lstStyle/>
          <a:p>
            <a:r>
              <a:rPr lang="en-CA" sz="2200" dirty="0"/>
              <a:t>W</a:t>
            </a:r>
            <a:r>
              <a:rPr lang="en-CA" sz="2200" dirty="0" smtClean="0"/>
              <a:t>e </a:t>
            </a:r>
            <a:r>
              <a:rPr lang="en-CA" sz="2200" dirty="0"/>
              <a:t>will </a:t>
            </a:r>
            <a:r>
              <a:rPr lang="en-CA" sz="2200" dirty="0" smtClean="0"/>
              <a:t>lose </a:t>
            </a:r>
            <a:r>
              <a:rPr lang="en-CA" sz="2200" dirty="0" smtClean="0"/>
              <a:t>control </a:t>
            </a:r>
            <a:r>
              <a:rPr lang="en-CA" sz="2200" dirty="0"/>
              <a:t>over </a:t>
            </a:r>
            <a:r>
              <a:rPr lang="en-CA" sz="2200" dirty="0" smtClean="0"/>
              <a:t>most machines, the way we </a:t>
            </a:r>
            <a:r>
              <a:rPr lang="en-CA" sz="2200" dirty="0" smtClean="0"/>
              <a:t>lose </a:t>
            </a:r>
            <a:r>
              <a:rPr lang="en-CA" sz="2200" dirty="0" smtClean="0"/>
              <a:t>control over a child</a:t>
            </a:r>
          </a:p>
          <a:p>
            <a:r>
              <a:rPr lang="en-CA" sz="2200" dirty="0" smtClean="0"/>
              <a:t>Algorithms will </a:t>
            </a:r>
            <a:r>
              <a:rPr lang="en-CA" sz="2200" dirty="0"/>
              <a:t>become too complex. Deep learning will learn on its own. Our ability to control the world will decrease substantially. </a:t>
            </a:r>
            <a:r>
              <a:rPr lang="en-CA" sz="2200" dirty="0" smtClean="0"/>
              <a:t>Machines will be taught to hate</a:t>
            </a:r>
          </a:p>
          <a:p>
            <a:endParaRPr lang="fr-FR" dirty="0"/>
          </a:p>
        </p:txBody>
      </p:sp>
      <p:pic>
        <p:nvPicPr>
          <p:cNvPr id="5" name="Image 4" descr="original.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9000" y="3352800"/>
            <a:ext cx="4944533" cy="27813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385357033"/>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contenu 1"/>
          <p:cNvSpPr>
            <a:spLocks noGrp="1"/>
          </p:cNvSpPr>
          <p:nvPr>
            <p:ph idx="1"/>
          </p:nvPr>
        </p:nvSpPr>
        <p:spPr/>
        <p:txBody>
          <a:bodyPr/>
          <a:lstStyle/>
          <a:p>
            <a:r>
              <a:rPr lang="en-CA" sz="2800" dirty="0" err="1" smtClean="0"/>
              <a:t>DeepMind's</a:t>
            </a:r>
            <a:r>
              <a:rPr lang="en-CA" sz="2800" dirty="0" smtClean="0"/>
              <a:t> AI has learnt to become 'highly aggressive' when it feels like it's going to lose</a:t>
            </a:r>
            <a:endParaRPr lang="en-CA" sz="2800" dirty="0"/>
          </a:p>
        </p:txBody>
      </p:sp>
      <p:sp>
        <p:nvSpPr>
          <p:cNvPr id="3" name="Titre 2"/>
          <p:cNvSpPr>
            <a:spLocks noGrp="1"/>
          </p:cNvSpPr>
          <p:nvPr>
            <p:ph type="title"/>
          </p:nvPr>
        </p:nvSpPr>
        <p:spPr/>
        <p:txBody>
          <a:bodyPr/>
          <a:lstStyle/>
          <a:p>
            <a:r>
              <a:rPr lang="fr-FR" dirty="0" smtClean="0"/>
              <a:t>The </a:t>
            </a:r>
            <a:r>
              <a:rPr lang="fr-FR" dirty="0" err="1" smtClean="0"/>
              <a:t>Fear</a:t>
            </a:r>
            <a:endParaRPr lang="fr-FR" dirty="0"/>
          </a:p>
        </p:txBody>
      </p:sp>
      <p:pic>
        <p:nvPicPr>
          <p:cNvPr id="4" name="Image 3" descr="ai-abstract-istock.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24200" y="2438400"/>
            <a:ext cx="4846742" cy="363820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30623046"/>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Espace réservé du contenu 3" descr="Capture d’écran 2017-02-20 à 06.23.39.png"/>
          <p:cNvPicPr>
            <a:picLocks noGrp="1" noChangeAspect="1"/>
          </p:cNvPicPr>
          <p:nvPr>
            <p:ph idx="1"/>
          </p:nvPr>
        </p:nvPicPr>
        <p:blipFill>
          <a:blip r:embed="rId3">
            <a:extLst>
              <a:ext uri="{28A0092B-C50C-407E-A947-70E740481C1C}">
                <a14:useLocalDpi xmlns:a14="http://schemas.microsoft.com/office/drawing/2010/main" val="0"/>
              </a:ext>
            </a:extLst>
          </a:blip>
          <a:srcRect t="6906" b="6906"/>
          <a:stretch>
            <a:fillRect/>
          </a:stretch>
        </p:blipFill>
        <p:spPr>
          <a:xfrm>
            <a:off x="4267200" y="3657600"/>
            <a:ext cx="4146633" cy="2503489"/>
          </a:xfrm>
          <a:prstGeom prst="rect">
            <a:avLst/>
          </a:prstGeom>
          <a:ln>
            <a:noFill/>
          </a:ln>
          <a:effectLst>
            <a:outerShdw blurRad="292100" dist="139700" dir="2700000" algn="tl" rotWithShape="0">
              <a:srgbClr val="333333">
                <a:alpha val="65000"/>
              </a:srgbClr>
            </a:outerShdw>
          </a:effectLst>
        </p:spPr>
      </p:pic>
      <p:sp>
        <p:nvSpPr>
          <p:cNvPr id="3" name="Titre 2"/>
          <p:cNvSpPr>
            <a:spLocks noGrp="1"/>
          </p:cNvSpPr>
          <p:nvPr>
            <p:ph type="title"/>
          </p:nvPr>
        </p:nvSpPr>
        <p:spPr/>
        <p:txBody>
          <a:bodyPr/>
          <a:lstStyle/>
          <a:p>
            <a:r>
              <a:rPr lang="fr-FR" dirty="0" smtClean="0"/>
              <a:t>The </a:t>
            </a:r>
            <a:r>
              <a:rPr lang="fr-FR" dirty="0" err="1" smtClean="0"/>
              <a:t>Fear</a:t>
            </a:r>
            <a:endParaRPr lang="fr-FR" dirty="0"/>
          </a:p>
        </p:txBody>
      </p:sp>
      <p:pic>
        <p:nvPicPr>
          <p:cNvPr id="6" name="Image 5" descr="Capture d’écran 2017-02-20 à 06.23.22.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5800" y="1295401"/>
            <a:ext cx="3505200" cy="259403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078586319"/>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contenu 1"/>
          <p:cNvSpPr>
            <a:spLocks noGrp="1"/>
          </p:cNvSpPr>
          <p:nvPr>
            <p:ph idx="1"/>
          </p:nvPr>
        </p:nvSpPr>
        <p:spPr>
          <a:xfrm>
            <a:off x="468313" y="1268749"/>
            <a:ext cx="7608887" cy="1474451"/>
          </a:xfrm>
        </p:spPr>
        <p:txBody>
          <a:bodyPr/>
          <a:lstStyle/>
          <a:p>
            <a:r>
              <a:rPr lang="en-CA" sz="2200" dirty="0" smtClean="0"/>
              <a:t>Machines will need to develop wisdom, self control and the ability to understand ambiguity</a:t>
            </a:r>
          </a:p>
          <a:p>
            <a:endParaRPr lang="en-CA" sz="2200" dirty="0" smtClean="0"/>
          </a:p>
          <a:p>
            <a:r>
              <a:rPr lang="en-CA" sz="2200" dirty="0" smtClean="0"/>
              <a:t>Because they will help us make difficult decisions.</a:t>
            </a:r>
          </a:p>
          <a:p>
            <a:pPr marL="0" indent="0">
              <a:buNone/>
            </a:pPr>
            <a:endParaRPr lang="en-CA" sz="2600" dirty="0" smtClean="0"/>
          </a:p>
          <a:p>
            <a:endParaRPr lang="en-CA" sz="2400" dirty="0"/>
          </a:p>
        </p:txBody>
      </p:sp>
      <p:sp>
        <p:nvSpPr>
          <p:cNvPr id="3" name="Titre 2"/>
          <p:cNvSpPr>
            <a:spLocks noGrp="1"/>
          </p:cNvSpPr>
          <p:nvPr>
            <p:ph type="title"/>
          </p:nvPr>
        </p:nvSpPr>
        <p:spPr>
          <a:xfrm>
            <a:off x="457200" y="457200"/>
            <a:ext cx="8229600" cy="634082"/>
          </a:xfrm>
        </p:spPr>
        <p:txBody>
          <a:bodyPr/>
          <a:lstStyle/>
          <a:p>
            <a:pPr lvl="1"/>
            <a:r>
              <a:rPr lang="en-CA" sz="3200" b="1" dirty="0" smtClean="0"/>
              <a:t>Like a Young </a:t>
            </a:r>
            <a:r>
              <a:rPr lang="en-CA" sz="3200" b="1" dirty="0"/>
              <a:t>A</a:t>
            </a:r>
            <a:r>
              <a:rPr lang="en-CA" sz="3200" b="1" dirty="0" smtClean="0"/>
              <a:t>dult</a:t>
            </a:r>
            <a:endParaRPr lang="en-CA" sz="3200" b="1" dirty="0"/>
          </a:p>
        </p:txBody>
      </p:sp>
      <p:pic>
        <p:nvPicPr>
          <p:cNvPr id="4" name="Image 3" descr="neuron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90869" y="3082506"/>
            <a:ext cx="5883167" cy="292393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26141842"/>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contenu 1"/>
          <p:cNvSpPr>
            <a:spLocks noGrp="1"/>
          </p:cNvSpPr>
          <p:nvPr>
            <p:ph idx="1"/>
          </p:nvPr>
        </p:nvSpPr>
        <p:spPr/>
        <p:txBody>
          <a:bodyPr/>
          <a:lstStyle/>
          <a:p>
            <a:r>
              <a:rPr lang="en-CA" sz="2800" dirty="0" smtClean="0"/>
              <a:t>Machines </a:t>
            </a:r>
            <a:r>
              <a:rPr lang="en-CA" sz="2800" dirty="0"/>
              <a:t>will do </a:t>
            </a:r>
            <a:r>
              <a:rPr lang="en-CA" sz="2800" dirty="0" smtClean="0"/>
              <a:t>three </a:t>
            </a:r>
            <a:r>
              <a:rPr lang="en-CA" sz="2800" dirty="0"/>
              <a:t>things</a:t>
            </a:r>
          </a:p>
          <a:p>
            <a:pPr marL="971550" lvl="1" indent="-514350">
              <a:buFont typeface="+mj-lt"/>
              <a:buAutoNum type="arabicPeriod"/>
            </a:pPr>
            <a:r>
              <a:rPr lang="en-CA" sz="2400" dirty="0" smtClean="0"/>
              <a:t>Be allowed to make </a:t>
            </a:r>
            <a:r>
              <a:rPr lang="en-CA" sz="2400" dirty="0"/>
              <a:t>complex, high stakes, maybe </a:t>
            </a:r>
            <a:r>
              <a:rPr lang="en-CA" sz="2400" dirty="0" smtClean="0"/>
              <a:t>life/death decisions</a:t>
            </a:r>
            <a:endParaRPr lang="en-CA" sz="2400" dirty="0"/>
          </a:p>
          <a:p>
            <a:pPr marL="971550" lvl="1" indent="-514350">
              <a:buFont typeface="+mj-lt"/>
              <a:buAutoNum type="arabicPeriod"/>
            </a:pPr>
            <a:r>
              <a:rPr lang="en-CA" sz="2400" dirty="0"/>
              <a:t>Give us access to extraordinary new </a:t>
            </a:r>
            <a:r>
              <a:rPr lang="en-CA" sz="2400" dirty="0" smtClean="0"/>
              <a:t>realities</a:t>
            </a:r>
          </a:p>
          <a:p>
            <a:pPr marL="971550" lvl="1" indent="-514350">
              <a:buFont typeface="+mj-lt"/>
              <a:buAutoNum type="arabicPeriod"/>
            </a:pPr>
            <a:r>
              <a:rPr lang="en-CA" sz="2400" dirty="0" smtClean="0"/>
              <a:t>Amplify our intelligence and our creativity</a:t>
            </a:r>
            <a:endParaRPr lang="fr-FR" sz="2400" dirty="0"/>
          </a:p>
        </p:txBody>
      </p:sp>
      <p:sp>
        <p:nvSpPr>
          <p:cNvPr id="3" name="Titre 2"/>
          <p:cNvSpPr>
            <a:spLocks noGrp="1"/>
          </p:cNvSpPr>
          <p:nvPr>
            <p:ph type="title"/>
          </p:nvPr>
        </p:nvSpPr>
        <p:spPr/>
        <p:txBody>
          <a:bodyPr/>
          <a:lstStyle/>
          <a:p>
            <a:r>
              <a:rPr lang="en-CA" dirty="0" smtClean="0"/>
              <a:t>Like a Young </a:t>
            </a:r>
            <a:r>
              <a:rPr lang="en-CA" dirty="0"/>
              <a:t>A</a:t>
            </a:r>
            <a:r>
              <a:rPr lang="en-CA" dirty="0" smtClean="0"/>
              <a:t>dult</a:t>
            </a:r>
            <a:endParaRPr lang="en-CA" dirty="0"/>
          </a:p>
        </p:txBody>
      </p:sp>
      <p:pic>
        <p:nvPicPr>
          <p:cNvPr id="5" name="Image 4" descr="RachelDeckard.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9577" y="3543451"/>
            <a:ext cx="4277265" cy="252674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373955267"/>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hould Driverless Cars Make Ethical Decisions.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457200" y="1295400"/>
            <a:ext cx="8229600" cy="4629150"/>
          </a:xfrm>
        </p:spPr>
      </p:pic>
      <p:sp>
        <p:nvSpPr>
          <p:cNvPr id="3" name="Titre 2"/>
          <p:cNvSpPr>
            <a:spLocks noGrp="1"/>
          </p:cNvSpPr>
          <p:nvPr>
            <p:ph type="title"/>
          </p:nvPr>
        </p:nvSpPr>
        <p:spPr/>
        <p:txBody>
          <a:bodyPr/>
          <a:lstStyle/>
          <a:p>
            <a:r>
              <a:rPr lang="en-CA" dirty="0" smtClean="0"/>
              <a:t>Machines Will </a:t>
            </a:r>
            <a:r>
              <a:rPr lang="en-CA" dirty="0"/>
              <a:t>M</a:t>
            </a:r>
            <a:r>
              <a:rPr lang="en-CA" dirty="0" smtClean="0"/>
              <a:t>ake Life/Death Decisions</a:t>
            </a:r>
            <a:endParaRPr lang="fr-FR" dirty="0"/>
          </a:p>
        </p:txBody>
      </p:sp>
    </p:spTree>
    <p:extLst>
      <p:ext uri="{BB962C8B-B14F-4D97-AF65-F5344CB8AC3E}">
        <p14:creationId xmlns:p14="http://schemas.microsoft.com/office/powerpoint/2010/main" val="889634075"/>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81000"/>
            <a:ext cx="8229600" cy="634082"/>
          </a:xfrm>
        </p:spPr>
        <p:txBody>
          <a:bodyPr/>
          <a:lstStyle/>
          <a:p>
            <a:pPr lvl="1"/>
            <a:r>
              <a:rPr lang="en-CA" sz="3200" b="1" dirty="0"/>
              <a:t>Amplify our </a:t>
            </a:r>
            <a:r>
              <a:rPr lang="en-CA" sz="3200" b="1" dirty="0" smtClean="0"/>
              <a:t>Intelligence and </a:t>
            </a:r>
            <a:r>
              <a:rPr lang="en-CA" sz="3200" b="1" smtClean="0"/>
              <a:t>our Creativity</a:t>
            </a:r>
            <a:endParaRPr lang="en-CA" sz="3200" dirty="0"/>
          </a:p>
        </p:txBody>
      </p:sp>
      <p:pic>
        <p:nvPicPr>
          <p:cNvPr id="2" name="MIT Media.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914400" y="1600200"/>
            <a:ext cx="7264400" cy="4086225"/>
          </a:xfrm>
        </p:spPr>
      </p:pic>
    </p:spTree>
    <p:extLst>
      <p:ext uri="{BB962C8B-B14F-4D97-AF65-F5344CB8AC3E}">
        <p14:creationId xmlns:p14="http://schemas.microsoft.com/office/powerpoint/2010/main" val="2496976927"/>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p:cNvSpPr>
            <a:spLocks noGrp="1"/>
          </p:cNvSpPr>
          <p:nvPr>
            <p:ph type="title"/>
          </p:nvPr>
        </p:nvSpPr>
        <p:spPr/>
        <p:txBody>
          <a:bodyPr/>
          <a:lstStyle/>
          <a:p>
            <a:r>
              <a:rPr lang="en-CA" dirty="0" smtClean="0"/>
              <a:t>The Age of Creativity</a:t>
            </a:r>
            <a:endParaRPr lang="en-CA" dirty="0"/>
          </a:p>
        </p:txBody>
      </p:sp>
      <p:pic>
        <p:nvPicPr>
          <p:cNvPr id="5" name="Harvard and MIT get their insect-like robot to stick its landings.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38200" y="1514475"/>
            <a:ext cx="7467600" cy="4200525"/>
          </a:xfrm>
          <a:prstGeom prst="rect">
            <a:avLst/>
          </a:prstGeom>
          <a:ln>
            <a:noFill/>
          </a:ln>
          <a:effectLst>
            <a:glow rad="228600">
              <a:srgbClr val="FFFFFF">
                <a:alpha val="40000"/>
              </a:srgbClr>
            </a:glow>
          </a:effectLst>
          <a:scene3d>
            <a:camera prst="orthographicFront"/>
            <a:lightRig rig="threePt" dir="t">
              <a:rot lat="0" lon="0" rev="2100000"/>
            </a:lightRig>
          </a:scene3d>
          <a:sp3d>
            <a:bevelT w="152400" h="101600" prst="slope"/>
          </a:sp3d>
        </p:spPr>
      </p:pic>
    </p:spTree>
    <p:extLst>
      <p:ext uri="{BB962C8B-B14F-4D97-AF65-F5344CB8AC3E}">
        <p14:creationId xmlns:p14="http://schemas.microsoft.com/office/powerpoint/2010/main" val="2939093699"/>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p:cNvSpPr>
            <a:spLocks noGrp="1"/>
          </p:cNvSpPr>
          <p:nvPr>
            <p:ph type="title"/>
          </p:nvPr>
        </p:nvSpPr>
        <p:spPr/>
        <p:txBody>
          <a:bodyPr/>
          <a:lstStyle/>
          <a:p>
            <a:pPr lvl="1"/>
            <a:r>
              <a:rPr lang="en-CA" sz="3200" b="1" dirty="0" smtClean="0"/>
              <a:t>The Age of Creativity</a:t>
            </a:r>
            <a:endParaRPr lang="en-CA" sz="3200" b="1" dirty="0"/>
          </a:p>
        </p:txBody>
      </p:sp>
      <p:pic>
        <p:nvPicPr>
          <p:cNvPr id="2" name="VR_Meduses.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8600" y="1143000"/>
            <a:ext cx="8686800" cy="480941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861826307"/>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CA" dirty="0" smtClean="0"/>
              <a:t>Redefining Ethical </a:t>
            </a:r>
            <a:r>
              <a:rPr lang="en-CA" dirty="0"/>
              <a:t>B</a:t>
            </a:r>
            <a:r>
              <a:rPr lang="en-CA" dirty="0" smtClean="0"/>
              <a:t>oundaries</a:t>
            </a:r>
            <a:endParaRPr lang="en-CA" dirty="0"/>
          </a:p>
        </p:txBody>
      </p:sp>
      <p:sp>
        <p:nvSpPr>
          <p:cNvPr id="4" name="Espace réservé du contenu 3"/>
          <p:cNvSpPr>
            <a:spLocks noGrp="1"/>
          </p:cNvSpPr>
          <p:nvPr>
            <p:ph idx="1"/>
          </p:nvPr>
        </p:nvSpPr>
        <p:spPr/>
        <p:txBody>
          <a:bodyPr/>
          <a:lstStyle/>
          <a:p>
            <a:r>
              <a:rPr lang="en-CA" sz="2400" dirty="0" smtClean="0"/>
              <a:t>The question then is: </a:t>
            </a:r>
            <a:r>
              <a:rPr lang="en-CA" sz="2400" i="1" dirty="0" smtClean="0"/>
              <a:t>what ethical and philosophical boundaries will we draw in light of this new extraordinary technological creativity?</a:t>
            </a:r>
            <a:endParaRPr lang="en-CA" sz="2400" i="1" dirty="0"/>
          </a:p>
        </p:txBody>
      </p:sp>
      <p:pic>
        <p:nvPicPr>
          <p:cNvPr id="5" name="crispr.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66743" y="2495189"/>
            <a:ext cx="6197032" cy="3485831"/>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303415501"/>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42-58674841_corbisweb.jpg"/>
          <p:cNvPicPr>
            <a:picLocks noGrp="1" noChangeAspect="1"/>
          </p:cNvPicPr>
          <p:nvPr>
            <p:ph idx="1"/>
          </p:nvPr>
        </p:nvPicPr>
        <p:blipFill>
          <a:blip r:embed="rId3">
            <a:extLst>
              <a:ext uri="{28A0092B-C50C-407E-A947-70E740481C1C}">
                <a14:useLocalDpi xmlns:a14="http://schemas.microsoft.com/office/drawing/2010/main" val="0"/>
              </a:ext>
            </a:extLst>
          </a:blip>
          <a:srcRect l="1233" r="1233"/>
          <a:stretch>
            <a:fillRect/>
          </a:stretch>
        </p:blipFill>
        <p:spPr>
          <a:xfrm>
            <a:off x="485748" y="1255790"/>
            <a:ext cx="8124852" cy="4905300"/>
          </a:xfrm>
          <a:prstGeom prst="rect">
            <a:avLst/>
          </a:prstGeom>
          <a:ln>
            <a:noFill/>
          </a:ln>
          <a:effectLst>
            <a:outerShdw blurRad="292100" dist="139700" dir="2700000" algn="tl" rotWithShape="0">
              <a:srgbClr val="333333">
                <a:alpha val="65000"/>
              </a:srgbClr>
            </a:outerShdw>
          </a:effectLst>
        </p:spPr>
      </p:pic>
      <p:sp>
        <p:nvSpPr>
          <p:cNvPr id="3" name="Title 2"/>
          <p:cNvSpPr>
            <a:spLocks noGrp="1"/>
          </p:cNvSpPr>
          <p:nvPr>
            <p:ph type="title"/>
          </p:nvPr>
        </p:nvSpPr>
        <p:spPr/>
        <p:txBody>
          <a:bodyPr/>
          <a:lstStyle/>
          <a:p>
            <a:r>
              <a:rPr lang="en-CA" dirty="0"/>
              <a:t>Redefining Ethical Boundaries</a:t>
            </a:r>
            <a:endParaRPr lang="en-US" dirty="0"/>
          </a:p>
        </p:txBody>
      </p:sp>
    </p:spTree>
    <p:extLst>
      <p:ext uri="{BB962C8B-B14F-4D97-AF65-F5344CB8AC3E}">
        <p14:creationId xmlns:p14="http://schemas.microsoft.com/office/powerpoint/2010/main" val="206567690"/>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CA" dirty="0" smtClean="0"/>
              <a:t>The Great </a:t>
            </a:r>
            <a:r>
              <a:rPr lang="en-CA" dirty="0"/>
              <a:t>C</a:t>
            </a:r>
            <a:r>
              <a:rPr lang="en-CA" dirty="0" smtClean="0"/>
              <a:t>hallenge</a:t>
            </a:r>
            <a:endParaRPr lang="en-CA" dirty="0"/>
          </a:p>
        </p:txBody>
      </p:sp>
      <p:sp>
        <p:nvSpPr>
          <p:cNvPr id="4" name="Espace réservé du contenu 3"/>
          <p:cNvSpPr>
            <a:spLocks noGrp="1"/>
          </p:cNvSpPr>
          <p:nvPr>
            <p:ph idx="1"/>
          </p:nvPr>
        </p:nvSpPr>
        <p:spPr/>
        <p:txBody>
          <a:bodyPr/>
          <a:lstStyle/>
          <a:p>
            <a:r>
              <a:rPr lang="en-CA" sz="3000" dirty="0"/>
              <a:t>We must </a:t>
            </a:r>
            <a:r>
              <a:rPr lang="en-CA" sz="3000" dirty="0" smtClean="0"/>
              <a:t>rethink </a:t>
            </a:r>
            <a:r>
              <a:rPr lang="en-CA" sz="3000" dirty="0"/>
              <a:t>the foundations and boundaries of ethics, philosophy, </a:t>
            </a:r>
            <a:r>
              <a:rPr lang="en-CA" sz="3000" dirty="0" smtClean="0"/>
              <a:t>law, </a:t>
            </a:r>
            <a:r>
              <a:rPr lang="en-CA" sz="3000" dirty="0"/>
              <a:t>and humanity.</a:t>
            </a:r>
          </a:p>
          <a:p>
            <a:endParaRPr lang="en-CA" dirty="0"/>
          </a:p>
        </p:txBody>
      </p:sp>
      <p:pic>
        <p:nvPicPr>
          <p:cNvPr id="5" name="Image 4" descr="minority-report-ten.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2895600"/>
            <a:ext cx="7620000" cy="31877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71453672"/>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CA" dirty="0" smtClean="0"/>
              <a:t>Redefining Education</a:t>
            </a:r>
            <a:endParaRPr lang="en-CA" dirty="0"/>
          </a:p>
        </p:txBody>
      </p:sp>
      <p:sp>
        <p:nvSpPr>
          <p:cNvPr id="4" name="Espace réservé du contenu 3"/>
          <p:cNvSpPr>
            <a:spLocks noGrp="1"/>
          </p:cNvSpPr>
          <p:nvPr>
            <p:ph idx="1"/>
          </p:nvPr>
        </p:nvSpPr>
        <p:spPr/>
        <p:txBody>
          <a:bodyPr/>
          <a:lstStyle/>
          <a:p>
            <a:r>
              <a:rPr lang="en-CA" dirty="0" smtClean="0"/>
              <a:t>We must, then, redefine education </a:t>
            </a:r>
          </a:p>
          <a:p>
            <a:pPr lvl="1"/>
            <a:r>
              <a:rPr lang="en-CA" dirty="0" smtClean="0"/>
              <a:t>Educating humans to educate, mentor, train, and civilise machines</a:t>
            </a:r>
            <a:endParaRPr lang="en-CA" dirty="0"/>
          </a:p>
        </p:txBody>
      </p:sp>
      <p:pic>
        <p:nvPicPr>
          <p:cNvPr id="2" name="Image 1" descr="170127113030_1_900x600.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67200" y="2514600"/>
            <a:ext cx="3413379" cy="38862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61137464"/>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CA" dirty="0"/>
              <a:t>How? </a:t>
            </a:r>
            <a:br>
              <a:rPr lang="en-CA" dirty="0"/>
            </a:br>
            <a:endParaRPr lang="en-CA" dirty="0"/>
          </a:p>
        </p:txBody>
      </p:sp>
      <p:sp>
        <p:nvSpPr>
          <p:cNvPr id="4" name="Espace réservé du contenu 3"/>
          <p:cNvSpPr>
            <a:spLocks noGrp="1"/>
          </p:cNvSpPr>
          <p:nvPr>
            <p:ph idx="1"/>
          </p:nvPr>
        </p:nvSpPr>
        <p:spPr/>
        <p:txBody>
          <a:bodyPr/>
          <a:lstStyle/>
          <a:p>
            <a:pPr marL="457200" lvl="1" indent="0">
              <a:buNone/>
            </a:pPr>
            <a:r>
              <a:rPr lang="en-CA" dirty="0" smtClean="0"/>
              <a:t>Constructing ethical worlds from which humans and machines can learn</a:t>
            </a:r>
          </a:p>
          <a:p>
            <a:pPr lvl="1"/>
            <a:endParaRPr lang="en-CA" sz="2000" dirty="0"/>
          </a:p>
          <a:p>
            <a:pPr lvl="1"/>
            <a:endParaRPr lang="en-CA" sz="2000" dirty="0"/>
          </a:p>
          <a:p>
            <a:pPr marL="457200" lvl="1" indent="0">
              <a:buNone/>
            </a:pPr>
            <a:endParaRPr lang="en-CA" dirty="0"/>
          </a:p>
        </p:txBody>
      </p:sp>
      <p:pic>
        <p:nvPicPr>
          <p:cNvPr id="2" name="Image 1" descr="18rh7iulxtsijjpg.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8754" y="2491567"/>
            <a:ext cx="5786491" cy="32766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11152711"/>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CA" dirty="0" smtClean="0"/>
              <a:t>Like this</a:t>
            </a:r>
            <a:r>
              <a:rPr lang="en-CA" dirty="0"/>
              <a:t/>
            </a:r>
            <a:br>
              <a:rPr lang="en-CA" dirty="0"/>
            </a:br>
            <a:endParaRPr lang="en-CA" dirty="0"/>
          </a:p>
        </p:txBody>
      </p:sp>
      <p:sp>
        <p:nvSpPr>
          <p:cNvPr id="4" name="Espace réservé du contenu 3"/>
          <p:cNvSpPr>
            <a:spLocks noGrp="1"/>
          </p:cNvSpPr>
          <p:nvPr>
            <p:ph idx="1"/>
          </p:nvPr>
        </p:nvSpPr>
        <p:spPr/>
        <p:txBody>
          <a:bodyPr/>
          <a:lstStyle/>
          <a:p>
            <a:pPr lvl="1"/>
            <a:endParaRPr lang="en-CA" sz="2000" dirty="0"/>
          </a:p>
          <a:p>
            <a:pPr lvl="1"/>
            <a:endParaRPr lang="en-CA" sz="2000" dirty="0"/>
          </a:p>
          <a:p>
            <a:pPr marL="457200" lvl="1" indent="0">
              <a:buNone/>
            </a:pPr>
            <a:endParaRPr lang="en-CA" dirty="0"/>
          </a:p>
        </p:txBody>
      </p:sp>
      <p:pic>
        <p:nvPicPr>
          <p:cNvPr id="5" name="wwz.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33400" y="1371600"/>
            <a:ext cx="8128000" cy="4572000"/>
          </a:xfrm>
          <a:prstGeom prst="rect">
            <a:avLst/>
          </a:prstGeom>
        </p:spPr>
      </p:pic>
    </p:spTree>
    <p:extLst>
      <p:ext uri="{BB962C8B-B14F-4D97-AF65-F5344CB8AC3E}">
        <p14:creationId xmlns:p14="http://schemas.microsoft.com/office/powerpoint/2010/main" val="3416233734"/>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CA" dirty="0" smtClean="0"/>
              <a:t>A New Future for Higher Education</a:t>
            </a:r>
            <a:endParaRPr lang="en-CA" dirty="0"/>
          </a:p>
        </p:txBody>
      </p:sp>
      <p:sp>
        <p:nvSpPr>
          <p:cNvPr id="4" name="Espace réservé du contenu 3"/>
          <p:cNvSpPr>
            <a:spLocks noGrp="1"/>
          </p:cNvSpPr>
          <p:nvPr>
            <p:ph idx="1"/>
          </p:nvPr>
        </p:nvSpPr>
        <p:spPr/>
        <p:txBody>
          <a:bodyPr/>
          <a:lstStyle/>
          <a:p>
            <a:r>
              <a:rPr lang="en-CA" dirty="0" smtClean="0"/>
              <a:t>Education will mean </a:t>
            </a:r>
            <a:r>
              <a:rPr lang="en-US" dirty="0" smtClean="0"/>
              <a:t>nurturing an ecosystem of intelligent, emotionally complex, ethical and creative machines</a:t>
            </a:r>
          </a:p>
          <a:p>
            <a:pPr marL="0" indent="0">
              <a:buNone/>
            </a:pPr>
            <a:endParaRPr lang="fr-FR" dirty="0"/>
          </a:p>
          <a:p>
            <a:pPr marL="457200" lvl="1" indent="0">
              <a:buNone/>
            </a:pPr>
            <a:endParaRPr lang="en-CA" dirty="0"/>
          </a:p>
        </p:txBody>
      </p:sp>
      <p:pic>
        <p:nvPicPr>
          <p:cNvPr id="5" name="Image 4" descr="AI-Artificial-Intelligence-inside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1800" y="3200400"/>
            <a:ext cx="4875647" cy="274136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212908262"/>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CA" dirty="0" smtClean="0"/>
              <a:t>The Paradigm Shift</a:t>
            </a:r>
            <a:endParaRPr lang="en-CA" dirty="0"/>
          </a:p>
        </p:txBody>
      </p:sp>
      <p:sp>
        <p:nvSpPr>
          <p:cNvPr id="4" name="Espace réservé du contenu 3"/>
          <p:cNvSpPr>
            <a:spLocks noGrp="1"/>
          </p:cNvSpPr>
          <p:nvPr>
            <p:ph idx="1"/>
          </p:nvPr>
        </p:nvSpPr>
        <p:spPr/>
        <p:txBody>
          <a:bodyPr/>
          <a:lstStyle/>
          <a:p>
            <a:r>
              <a:rPr lang="en-CA" dirty="0" smtClean="0"/>
              <a:t>We will become a </a:t>
            </a:r>
            <a:r>
              <a:rPr lang="en-CA" smtClean="0"/>
              <a:t>human/machines species. </a:t>
            </a:r>
            <a:r>
              <a:rPr lang="en-CA" dirty="0" smtClean="0"/>
              <a:t>More intelligent, more creative, more powerful. Our education system must understand this.</a:t>
            </a:r>
            <a:endParaRPr lang="en-US" dirty="0"/>
          </a:p>
          <a:p>
            <a:endParaRPr lang="en-US" dirty="0" smtClean="0"/>
          </a:p>
          <a:p>
            <a:endParaRPr lang="en-US" dirty="0"/>
          </a:p>
          <a:p>
            <a:endParaRPr lang="en-CA" dirty="0"/>
          </a:p>
        </p:txBody>
      </p:sp>
      <p:pic>
        <p:nvPicPr>
          <p:cNvPr id="2" name="Image 1" descr="2.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84988" y="3097904"/>
            <a:ext cx="4420811" cy="294647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60330101"/>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81000"/>
            <a:ext cx="8229600" cy="634082"/>
          </a:xfrm>
        </p:spPr>
        <p:txBody>
          <a:bodyPr/>
          <a:lstStyle/>
          <a:p>
            <a:pPr lvl="1"/>
            <a:r>
              <a:rPr lang="fr-CA" sz="3200" b="1" dirty="0" smtClean="0"/>
              <a:t>A New Beginning</a:t>
            </a:r>
            <a:endParaRPr lang="en-CA" sz="3200" b="1" dirty="0"/>
          </a:p>
        </p:txBody>
      </p:sp>
      <p:pic>
        <p:nvPicPr>
          <p:cNvPr id="4" name="Espace réservé du contenu 3"/>
          <p:cNvPicPr>
            <a:picLocks noGrp="1" noChangeAspect="1"/>
          </p:cNvPicPr>
          <p:nvPr>
            <p:ph idx="1"/>
          </p:nvPr>
        </p:nvPicPr>
        <p:blipFill>
          <a:blip r:embed="rId3"/>
          <a:stretch>
            <a:fillRect/>
          </a:stretch>
        </p:blipFill>
        <p:spPr>
          <a:xfrm>
            <a:off x="795761" y="1589321"/>
            <a:ext cx="7552478" cy="4244580"/>
          </a:xfr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309239016"/>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81000"/>
            <a:ext cx="8229600" cy="634082"/>
          </a:xfrm>
        </p:spPr>
        <p:txBody>
          <a:bodyPr/>
          <a:lstStyle/>
          <a:p>
            <a:pPr lvl="1"/>
            <a:r>
              <a:rPr lang="fr-CA" sz="3200" b="1" dirty="0" smtClean="0"/>
              <a:t>A New Beginning</a:t>
            </a:r>
            <a:endParaRPr lang="en-CA" sz="3200" b="1" dirty="0"/>
          </a:p>
        </p:txBody>
      </p:sp>
      <p:sp>
        <p:nvSpPr>
          <p:cNvPr id="2" name="ZoneTexte 1"/>
          <p:cNvSpPr txBox="1"/>
          <p:nvPr/>
        </p:nvSpPr>
        <p:spPr>
          <a:xfrm>
            <a:off x="609600" y="1295400"/>
            <a:ext cx="4648200" cy="4401205"/>
          </a:xfrm>
          <a:prstGeom prst="rect">
            <a:avLst/>
          </a:prstGeom>
          <a:noFill/>
        </p:spPr>
        <p:txBody>
          <a:bodyPr wrap="square" rtlCol="0">
            <a:spAutoFit/>
          </a:bodyPr>
          <a:lstStyle/>
          <a:p>
            <a:r>
              <a:rPr lang="en-US" dirty="0" smtClean="0"/>
              <a:t>Lee replied that playing against the machine had rekindled his passion for Go. </a:t>
            </a:r>
            <a:r>
              <a:rPr lang="en-US" dirty="0" err="1" smtClean="0"/>
              <a:t>AlphaGo</a:t>
            </a:r>
            <a:r>
              <a:rPr lang="en-US" dirty="0" smtClean="0"/>
              <a:t> had opened his eyes to a new side of the game. “I have improved already,” Lee said. He has not lost a match since.</a:t>
            </a:r>
          </a:p>
          <a:p>
            <a:endParaRPr lang="en-US" dirty="0" smtClean="0"/>
          </a:p>
          <a:p>
            <a:r>
              <a:rPr lang="en-US" dirty="0" smtClean="0"/>
              <a:t>The machine did a very human thing even better than a human. But in the process it made those humans better at what they do. Yes, you could see Move 37 as an early sign of machines asserting their superiority to their human creators. Or you could see it as a seed: Without Move 37, we wouldn’t have Move 78.</a:t>
            </a:r>
          </a:p>
          <a:p>
            <a:endParaRPr lang="en-US" sz="1400" dirty="0" smtClean="0">
              <a:latin typeface="+mn-lt"/>
            </a:endParaRPr>
          </a:p>
          <a:p>
            <a:r>
              <a:rPr lang="en-US" sz="1400" dirty="0" smtClean="0">
                <a:latin typeface="+mn-lt"/>
              </a:rPr>
              <a:t>https://</a:t>
            </a:r>
            <a:r>
              <a:rPr lang="en-US" sz="1400" dirty="0" err="1" smtClean="0">
                <a:latin typeface="+mn-lt"/>
              </a:rPr>
              <a:t>www.wired.com</a:t>
            </a:r>
            <a:r>
              <a:rPr lang="en-US" sz="1400" dirty="0" smtClean="0">
                <a:latin typeface="+mn-lt"/>
              </a:rPr>
              <a:t>/2016/05/</a:t>
            </a:r>
            <a:r>
              <a:rPr lang="en-US" sz="1400" dirty="0" err="1" smtClean="0">
                <a:latin typeface="+mn-lt"/>
              </a:rPr>
              <a:t>google</a:t>
            </a:r>
            <a:r>
              <a:rPr lang="en-US" sz="1400" dirty="0" smtClean="0">
                <a:latin typeface="+mn-lt"/>
              </a:rPr>
              <a:t>-alpha-go-</a:t>
            </a:r>
            <a:r>
              <a:rPr lang="en-US" sz="1400" dirty="0" err="1" smtClean="0">
                <a:latin typeface="+mn-lt"/>
              </a:rPr>
              <a:t>ai</a:t>
            </a:r>
            <a:r>
              <a:rPr lang="en-US" sz="1400" dirty="0" smtClean="0">
                <a:latin typeface="+mn-lt"/>
              </a:rPr>
              <a:t>/</a:t>
            </a:r>
            <a:endParaRPr lang="en-US" sz="1400" dirty="0">
              <a:latin typeface="+mn-lt"/>
            </a:endParaRPr>
          </a:p>
        </p:txBody>
      </p:sp>
      <p:pic>
        <p:nvPicPr>
          <p:cNvPr id="6" name="Image 5"/>
          <p:cNvPicPr>
            <a:picLocks noChangeAspect="1"/>
          </p:cNvPicPr>
          <p:nvPr/>
        </p:nvPicPr>
        <p:blipFill rotWithShape="1">
          <a:blip r:embed="rId3">
            <a:alphaModFix/>
          </a:blip>
          <a:srcRect l="-3059" t="416" r="52666"/>
          <a:stretch/>
        </p:blipFill>
        <p:spPr>
          <a:xfrm>
            <a:off x="5181600" y="1524000"/>
            <a:ext cx="3316111" cy="436879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631105910"/>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1"/>
          <p:cNvPicPr>
            <a:picLocks noChangeAspect="1" noChangeArrowheads="1"/>
          </p:cNvPicPr>
          <p:nvPr/>
        </p:nvPicPr>
        <p:blipFill>
          <a:blip r:embed="rId3">
            <a:extLst>
              <a:ext uri="{28A0092B-C50C-407E-A947-70E740481C1C}">
                <a14:useLocalDpi xmlns:a14="http://schemas.microsoft.com/office/drawing/2010/main" val="0"/>
              </a:ext>
            </a:extLst>
          </a:blip>
          <a:srcRect l="41653" t="9291" r="21614" b="14749"/>
          <a:stretch>
            <a:fillRect/>
          </a:stretch>
        </p:blipFill>
        <p:spPr bwMode="auto">
          <a:xfrm>
            <a:off x="0" y="0"/>
            <a:ext cx="37084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AutoShape 2"/>
          <p:cNvSpPr>
            <a:spLocks noChangeArrowheads="1"/>
          </p:cNvSpPr>
          <p:nvPr/>
        </p:nvSpPr>
        <p:spPr bwMode="auto">
          <a:xfrm>
            <a:off x="3657600" y="304800"/>
            <a:ext cx="5014913" cy="6140450"/>
          </a:xfrm>
          <a:prstGeom prst="roundRect">
            <a:avLst>
              <a:gd name="adj" fmla="val 28"/>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a:latin typeface="Calibri" panose="020F0502020204030204" pitchFamily="34" charset="0"/>
            </a:endParaRPr>
          </a:p>
        </p:txBody>
      </p:sp>
      <p:sp>
        <p:nvSpPr>
          <p:cNvPr id="7172" name="Content Placeholder 1"/>
          <p:cNvSpPr>
            <a:spLocks noGrp="1"/>
          </p:cNvSpPr>
          <p:nvPr>
            <p:ph idx="1"/>
          </p:nvPr>
        </p:nvSpPr>
        <p:spPr bwMode="auto">
          <a:xfrm>
            <a:off x="4067175" y="549275"/>
            <a:ext cx="4619625" cy="55768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gn="ctr">
              <a:buNone/>
            </a:pPr>
            <a:endParaRPr lang="en-US" altLang="en-US" dirty="0" smtClean="0"/>
          </a:p>
          <a:p>
            <a:pPr marL="0" indent="0" algn="ctr">
              <a:buNone/>
            </a:pPr>
            <a:endParaRPr lang="en-US" altLang="en-US" dirty="0"/>
          </a:p>
          <a:p>
            <a:pPr marL="0" indent="0" algn="ctr">
              <a:buNone/>
            </a:pPr>
            <a:r>
              <a:rPr lang="en-US" altLang="en-US" i="1" dirty="0" smtClean="0"/>
              <a:t> </a:t>
            </a:r>
          </a:p>
        </p:txBody>
      </p:sp>
      <p:sp>
        <p:nvSpPr>
          <p:cNvPr id="2" name="ZoneTexte 1"/>
          <p:cNvSpPr txBox="1"/>
          <p:nvPr/>
        </p:nvSpPr>
        <p:spPr>
          <a:xfrm>
            <a:off x="3733800" y="4724400"/>
            <a:ext cx="5410200" cy="584776"/>
          </a:xfrm>
          <a:prstGeom prst="rect">
            <a:avLst/>
          </a:prstGeom>
          <a:noFill/>
        </p:spPr>
        <p:txBody>
          <a:bodyPr wrap="square" rtlCol="0">
            <a:spAutoFit/>
          </a:bodyPr>
          <a:lstStyle/>
          <a:p>
            <a:pPr algn="ctr"/>
            <a:r>
              <a:rPr lang="en-CA" sz="3200" dirty="0" smtClean="0">
                <a:latin typeface="+mn-lt"/>
              </a:rPr>
              <a:t>Thank you</a:t>
            </a:r>
            <a:endParaRPr lang="en-CA" sz="3200" dirty="0">
              <a:latin typeface="+mn-lt"/>
            </a:endParaRPr>
          </a:p>
        </p:txBody>
      </p:sp>
      <p:pic>
        <p:nvPicPr>
          <p:cNvPr id="6" name="Picture 5" descr="logentries-big-data.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86199" y="1371600"/>
            <a:ext cx="5029201" cy="2896820"/>
          </a:xfrm>
          <a:prstGeom prst="rect">
            <a:avLst/>
          </a:prstGeom>
          <a:ln>
            <a:noFill/>
          </a:ln>
          <a:effectLst>
            <a:outerShdw blurRad="292100" dist="139700" dir="2700000" algn="tl" rotWithShape="0">
              <a:srgbClr val="333333">
                <a:alpha val="65000"/>
              </a:srgbClr>
            </a:outerShdw>
          </a:effectLst>
        </p:spPr>
      </p:pic>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TPVERSION" val="5"/>
  <p:tag name="TPFULLVERSION" val="5.0.1.2212"/>
  <p:tag name="PPTVERSION" val="14"/>
  <p:tag name="TPOS" val="2"/>
</p:tagLst>
</file>

<file path=ppt/theme/theme1.xml><?xml version="1.0" encoding="utf-8"?>
<a:theme xmlns:a="http://schemas.openxmlformats.org/drawingml/2006/main" name="FINAL Presentation - ALF (Dec) - The Future of Higher Educatio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FINAL Presentation - ALF (Dec) - The Future of Higher Education</Template>
  <TotalTime>5167</TotalTime>
  <Words>1544</Words>
  <Application>Microsoft Macintosh PowerPoint</Application>
  <PresentationFormat>On-screen Show (4:3)</PresentationFormat>
  <Paragraphs>200</Paragraphs>
  <Slides>27</Slides>
  <Notes>26</Notes>
  <HiddenSlides>0</HiddenSlides>
  <MMClips>7</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FINAL Presentation - ALF (Dec) - The Future of Higher Education</vt:lpstr>
      <vt:lpstr>PowerPoint Presentation</vt:lpstr>
      <vt:lpstr>Once Upon a Time </vt:lpstr>
      <vt:lpstr>I’m sorry Dave, I’m afraid I can’t do that</vt:lpstr>
      <vt:lpstr>The Process</vt:lpstr>
      <vt:lpstr>The New Singularity</vt:lpstr>
      <vt:lpstr>The Hope and the Fear</vt:lpstr>
      <vt:lpstr>The Hope</vt:lpstr>
      <vt:lpstr>The Fear</vt:lpstr>
      <vt:lpstr>The Fear</vt:lpstr>
      <vt:lpstr>The Fear</vt:lpstr>
      <vt:lpstr>Like a Young Adult</vt:lpstr>
      <vt:lpstr>Like a Young Adult</vt:lpstr>
      <vt:lpstr>Machines Will Make Life/Death Decisions</vt:lpstr>
      <vt:lpstr>Amplify our Intelligence and our Creativity</vt:lpstr>
      <vt:lpstr>The Age of Creativity</vt:lpstr>
      <vt:lpstr>The Age of Creativity</vt:lpstr>
      <vt:lpstr>Redefining Ethical Boundaries</vt:lpstr>
      <vt:lpstr>Redefining Ethical Boundaries</vt:lpstr>
      <vt:lpstr>The Great Challenge</vt:lpstr>
      <vt:lpstr>Redefining Education</vt:lpstr>
      <vt:lpstr>How?  </vt:lpstr>
      <vt:lpstr>Like this </vt:lpstr>
      <vt:lpstr>A New Future for Higher Education</vt:lpstr>
      <vt:lpstr>The Paradigm Shift</vt:lpstr>
      <vt:lpstr>A New Beginning</vt:lpstr>
      <vt:lpstr>A New Beginning</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Report to Board Finance Committee</dc:subject>
  <dc:creator>Install</dc:creator>
  <cp:lastModifiedBy>Emily O'Dell</cp:lastModifiedBy>
  <cp:revision>195</cp:revision>
  <dcterms:created xsi:type="dcterms:W3CDTF">2015-01-05T21:36:04Z</dcterms:created>
  <dcterms:modified xsi:type="dcterms:W3CDTF">2017-02-27T21:07:01Z</dcterms:modified>
</cp:coreProperties>
</file>