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477" r:id="rId3"/>
    <p:sldId id="492" r:id="rId4"/>
    <p:sldId id="483" r:id="rId5"/>
    <p:sldId id="482" r:id="rId6"/>
    <p:sldId id="494" r:id="rId7"/>
    <p:sldId id="495" r:id="rId8"/>
    <p:sldId id="496" r:id="rId9"/>
    <p:sldId id="484" r:id="rId10"/>
    <p:sldId id="485" r:id="rId11"/>
    <p:sldId id="497" r:id="rId12"/>
    <p:sldId id="480" r:id="rId13"/>
    <p:sldId id="481" r:id="rId14"/>
    <p:sldId id="479" r:id="rId15"/>
    <p:sldId id="486" r:id="rId16"/>
    <p:sldId id="493" r:id="rId17"/>
    <p:sldId id="498" r:id="rId18"/>
    <p:sldId id="488" r:id="rId19"/>
    <p:sldId id="487" r:id="rId20"/>
    <p:sldId id="489" r:id="rId21"/>
    <p:sldId id="490" r:id="rId22"/>
    <p:sldId id="491" r:id="rId23"/>
    <p:sldId id="371" r:id="rId24"/>
  </p:sldIdLst>
  <p:sldSz cx="9144000" cy="6858000" type="screen4x3"/>
  <p:notesSz cx="6950075" cy="9236075"/>
  <p:custDataLst>
    <p:tags r:id="rId2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69926" autoAdjust="0"/>
  </p:normalViewPr>
  <p:slideViewPr>
    <p:cSldViewPr>
      <p:cViewPr>
        <p:scale>
          <a:sx n="99" d="100"/>
          <a:sy n="99" d="100"/>
        </p:scale>
        <p:origin x="-5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584"/>
    </p:cViewPr>
  </p:sorterViewPr>
  <p:notesViewPr>
    <p:cSldViewPr>
      <p:cViewPr varScale="1">
        <p:scale>
          <a:sx n="55" d="100"/>
          <a:sy n="55" d="100"/>
        </p:scale>
        <p:origin x="-180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tags" Target="tags/tag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777" tIns="45886" rIns="91777" bIns="45886"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777" tIns="45886" rIns="91777" bIns="45886" rtlCol="0"/>
          <a:lstStyle>
            <a:lvl1pPr algn="r">
              <a:defRPr sz="1200">
                <a:latin typeface="Arial" charset="0"/>
              </a:defRPr>
            </a:lvl1pPr>
          </a:lstStyle>
          <a:p>
            <a:pPr>
              <a:defRPr/>
            </a:pPr>
            <a:fld id="{5967C166-B4C9-48F2-849F-FB9B6DB71898}" type="datetimeFigureOut">
              <a:rPr lang="en-US"/>
              <a:pPr>
                <a:defRPr/>
              </a:pPr>
              <a:t>16-02-28</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777" tIns="45886" rIns="91777" bIns="45886"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777" tIns="45886" rIns="91777" bIns="45886" numCol="1" anchor="b" anchorCtr="0" compatLnSpc="1">
            <a:prstTxWarp prst="textNoShape">
              <a:avLst/>
            </a:prstTxWarp>
          </a:bodyPr>
          <a:lstStyle>
            <a:lvl1pPr algn="r">
              <a:defRPr sz="1200"/>
            </a:lvl1pPr>
          </a:lstStyle>
          <a:p>
            <a:fld id="{0B2E8767-C014-4719-A5FD-3006F09265C4}" type="slidenum">
              <a:rPr lang="en-US" altLang="en-US"/>
              <a:pPr/>
              <a:t>‹#›</a:t>
            </a:fld>
            <a:endParaRPr lang="en-US" altLang="en-US"/>
          </a:p>
        </p:txBody>
      </p:sp>
    </p:spTree>
    <p:extLst>
      <p:ext uri="{BB962C8B-B14F-4D97-AF65-F5344CB8AC3E}">
        <p14:creationId xmlns:p14="http://schemas.microsoft.com/office/powerpoint/2010/main" val="1545784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3" tIns="46233" rIns="92463" bIns="46233"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937000" y="0"/>
            <a:ext cx="3011488" cy="461963"/>
          </a:xfrm>
          <a:prstGeom prst="rect">
            <a:avLst/>
          </a:prstGeom>
        </p:spPr>
        <p:txBody>
          <a:bodyPr vert="horz" lIns="92463" tIns="46233" rIns="92463" bIns="46233" rtlCol="0"/>
          <a:lstStyle>
            <a:lvl1pPr algn="r">
              <a:defRPr sz="1200">
                <a:latin typeface="Arial" charset="0"/>
              </a:defRPr>
            </a:lvl1pPr>
          </a:lstStyle>
          <a:p>
            <a:pPr>
              <a:defRPr/>
            </a:pPr>
            <a:fld id="{8272F13C-6803-4821-BE8B-0255221D42DE}" type="datetimeFigureOut">
              <a:rPr lang="en-US"/>
              <a:pPr>
                <a:defRPr/>
              </a:pPr>
              <a:t>16-02-28</a:t>
            </a:fld>
            <a:endParaRPr lang="en-GB"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63" tIns="46233" rIns="92463" bIns="46233" rtlCol="0" anchor="ctr"/>
          <a:lstStyle/>
          <a:p>
            <a:pPr lvl="0"/>
            <a:endParaRPr lang="en-GB" noProof="0" dirty="0"/>
          </a:p>
        </p:txBody>
      </p:sp>
      <p:sp>
        <p:nvSpPr>
          <p:cNvPr id="5" name="Notes Placeholder 4"/>
          <p:cNvSpPr>
            <a:spLocks noGrp="1"/>
          </p:cNvSpPr>
          <p:nvPr>
            <p:ph type="body" sz="quarter" idx="3"/>
          </p:nvPr>
        </p:nvSpPr>
        <p:spPr>
          <a:xfrm>
            <a:off x="695325" y="4386263"/>
            <a:ext cx="5559425" cy="4156075"/>
          </a:xfrm>
          <a:prstGeom prst="rect">
            <a:avLst/>
          </a:prstGeom>
        </p:spPr>
        <p:txBody>
          <a:bodyPr vert="horz" lIns="92463" tIns="46233" rIns="92463" bIns="4623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63" tIns="46233" rIns="92463" bIns="46233"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63" tIns="46233" rIns="92463" bIns="46233" numCol="1" anchor="b" anchorCtr="0" compatLnSpc="1">
            <a:prstTxWarp prst="textNoShape">
              <a:avLst/>
            </a:prstTxWarp>
          </a:bodyPr>
          <a:lstStyle>
            <a:lvl1pPr algn="r">
              <a:defRPr sz="1200"/>
            </a:lvl1pPr>
          </a:lstStyle>
          <a:p>
            <a:fld id="{E89E6604-1D7B-4891-9513-B97381527BAF}" type="slidenum">
              <a:rPr lang="en-GB" altLang="en-US"/>
              <a:pPr/>
              <a:t>‹#›</a:t>
            </a:fld>
            <a:endParaRPr lang="en-GB" altLang="en-US"/>
          </a:p>
        </p:txBody>
      </p:sp>
    </p:spTree>
    <p:extLst>
      <p:ext uri="{BB962C8B-B14F-4D97-AF65-F5344CB8AC3E}">
        <p14:creationId xmlns:p14="http://schemas.microsoft.com/office/powerpoint/2010/main" val="1604943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ext Box 2"/>
          <p:cNvSpPr>
            <a:spLocks noGrp="1" noChangeArrowheads="1"/>
          </p:cNvSpPr>
          <p:nvPr>
            <p:ph type="body" idx="1"/>
          </p:nvPr>
        </p:nvSpPr>
        <p:spPr bwMode="auto">
          <a:xfrm>
            <a:off x="695325" y="3460750"/>
            <a:ext cx="5559425" cy="216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spAutoFit/>
          </a:bodyPr>
          <a:lstStyle/>
          <a:p>
            <a:r>
              <a:rPr lang="en-US" altLang="en-US" b="0" dirty="0" smtClean="0"/>
              <a:t>Thank</a:t>
            </a:r>
            <a:r>
              <a:rPr lang="en-US" altLang="en-US" b="0" baseline="0" dirty="0" smtClean="0"/>
              <a:t> you for inviting me. Thank you to my great friend and great scholar </a:t>
            </a:r>
            <a:r>
              <a:rPr lang="en-US" altLang="en-US" b="0" baseline="0" dirty="0" err="1" smtClean="0"/>
              <a:t>Alexandre</a:t>
            </a:r>
            <a:r>
              <a:rPr lang="en-US" altLang="en-US" b="0" baseline="0" dirty="0" smtClean="0"/>
              <a:t> </a:t>
            </a:r>
            <a:r>
              <a:rPr lang="en-US" altLang="en-US" b="0" baseline="0" dirty="0" err="1" smtClean="0"/>
              <a:t>Leupin</a:t>
            </a:r>
            <a:r>
              <a:rPr lang="en-US" altLang="en-US" b="0" baseline="0" dirty="0" smtClean="0"/>
              <a:t> who invited me. A true great scholar, a true renaissance man. When I first met him he was, and still is, a medieval scholar. Then we created, right here at LSU, one of the first ever website on </a:t>
            </a:r>
            <a:r>
              <a:rPr lang="en-US" altLang="en-US" b="0" baseline="0" dirty="0" err="1" smtClean="0"/>
              <a:t>cyberculture</a:t>
            </a:r>
            <a:r>
              <a:rPr lang="en-US" altLang="en-US" b="0" baseline="0" dirty="0" smtClean="0"/>
              <a:t>, called Metal and Flesh. And now, </a:t>
            </a:r>
            <a:r>
              <a:rPr lang="en-US" altLang="en-US" b="0" baseline="0" dirty="0" err="1" smtClean="0"/>
              <a:t>Alexandre</a:t>
            </a:r>
            <a:r>
              <a:rPr lang="en-US" altLang="en-US" b="0" baseline="0" dirty="0" smtClean="0"/>
              <a:t> has become a great expert in </a:t>
            </a:r>
            <a:r>
              <a:rPr lang="en-US" altLang="en-US" b="0" baseline="0" dirty="0" err="1" smtClean="0"/>
              <a:t>Francophonie</a:t>
            </a:r>
            <a:r>
              <a:rPr lang="en-US" altLang="en-US" b="0" baseline="0" dirty="0" smtClean="0"/>
              <a:t>. Truly remarkable. </a:t>
            </a:r>
          </a:p>
          <a:p>
            <a:endParaRPr lang="en-US" altLang="en-US" b="0" baseline="0" dirty="0" smtClean="0"/>
          </a:p>
          <a:p>
            <a:r>
              <a:rPr lang="en-US" altLang="en-US" b="0" baseline="0" dirty="0" smtClean="0"/>
              <a:t>Thank you to Kate, his wife, for her support and welcoming. Thank you also to my wife who’s my strongest supporter and ally.</a:t>
            </a:r>
          </a:p>
          <a:p>
            <a:endParaRPr lang="en-US" altLang="en-US" b="0" baseline="0" dirty="0" smtClean="0"/>
          </a:p>
          <a:p>
            <a:r>
              <a:rPr lang="en-US" altLang="en-US" b="0" baseline="0" dirty="0" smtClean="0"/>
              <a:t>And thank you to LSU. I’ve spent some of the best years of my life here</a:t>
            </a:r>
          </a:p>
          <a:p>
            <a:endParaRPr lang="en-US" altLang="en-US" b="0" baseline="0" dirty="0" smtClean="0"/>
          </a:p>
          <a:p>
            <a:r>
              <a:rPr lang="en-US" altLang="en-US" b="0" baseline="0" dirty="0" smtClean="0"/>
              <a:t>Will there still be a university in 2050? Yes, but a very different one. And this is what we will explore.</a:t>
            </a:r>
          </a:p>
          <a:p>
            <a:endParaRPr lang="en-US" altLang="en-US" b="0" baseline="0" dirty="0" smtClean="0"/>
          </a:p>
          <a:p>
            <a:r>
              <a:rPr lang="en-US" altLang="en-US" b="0" baseline="0" dirty="0" smtClean="0"/>
              <a:t>This presentation will focus on the following:</a:t>
            </a:r>
          </a:p>
          <a:p>
            <a:r>
              <a:rPr lang="en-US" altLang="en-US" b="0" baseline="0" dirty="0" smtClean="0"/>
              <a:t>-a short summary of some of the challenges we are facing</a:t>
            </a:r>
          </a:p>
          <a:p>
            <a:r>
              <a:rPr lang="en-US" altLang="en-US" b="0" baseline="0" dirty="0" smtClean="0"/>
              <a:t>-a short analysis of the tensions points</a:t>
            </a:r>
          </a:p>
          <a:p>
            <a:r>
              <a:rPr lang="en-US" altLang="en-US" b="0" baseline="0" dirty="0" smtClean="0"/>
              <a:t>-possible ways to move forward</a:t>
            </a:r>
          </a:p>
        </p:txBody>
      </p:sp>
    </p:spTree>
    <p:extLst>
      <p:ext uri="{BB962C8B-B14F-4D97-AF65-F5344CB8AC3E}">
        <p14:creationId xmlns:p14="http://schemas.microsoft.com/office/powerpoint/2010/main" val="202394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We absolutely need to rethink our education system,</a:t>
            </a:r>
          </a:p>
          <a:p>
            <a:r>
              <a:rPr lang="en-CA" sz="1200" kern="1200" noProof="0" dirty="0" smtClean="0">
                <a:solidFill>
                  <a:schemeClr val="tx1"/>
                </a:solidFill>
                <a:effectLst/>
                <a:latin typeface="+mn-lt"/>
                <a:ea typeface="+mn-ea"/>
                <a:cs typeface="+mn-cs"/>
              </a:rPr>
              <a:t> </a:t>
            </a:r>
          </a:p>
          <a:p>
            <a:r>
              <a:rPr lang="en-CA" sz="1800" kern="1200" noProof="0" dirty="0" smtClean="0">
                <a:solidFill>
                  <a:schemeClr val="tx1"/>
                </a:solidFill>
                <a:effectLst/>
                <a:latin typeface="+mn-lt"/>
                <a:ea typeface="+mn-ea"/>
                <a:cs typeface="+mn-cs"/>
              </a:rPr>
              <a:t>But this will not be achieved using current methods</a:t>
            </a:r>
            <a:r>
              <a:rPr lang="en-CA" noProof="0" dirty="0" smtClean="0">
                <a:effectLst/>
              </a:rPr>
              <a:t> </a:t>
            </a:r>
            <a:endParaRPr lang="en-CA" sz="1200" kern="1200" noProof="0" dirty="0" smtClean="0">
              <a:solidFill>
                <a:schemeClr val="tx1"/>
              </a:solidFill>
              <a:effectLst/>
              <a:latin typeface="+mn-lt"/>
              <a:ea typeface="+mn-ea"/>
              <a:cs typeface="+mn-cs"/>
            </a:endParaRPr>
          </a:p>
          <a:p>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Sitting on the shoulders of giants</a:t>
            </a:r>
          </a:p>
          <a:p>
            <a:r>
              <a:rPr lang="en-CA" sz="1200" kern="1200" noProof="0" dirty="0" smtClean="0">
                <a:solidFill>
                  <a:schemeClr val="tx1"/>
                </a:solidFill>
                <a:effectLst/>
                <a:latin typeface="+mn-lt"/>
                <a:ea typeface="+mn-ea"/>
                <a:cs typeface="+mn-cs"/>
              </a:rPr>
              <a:t> </a:t>
            </a:r>
          </a:p>
          <a:p>
            <a:pPr lvl="0"/>
            <a:r>
              <a:rPr lang="en-CA" sz="1200" kern="1200" noProof="0" dirty="0" smtClean="0">
                <a:solidFill>
                  <a:schemeClr val="tx1"/>
                </a:solidFill>
                <a:effectLst/>
                <a:latin typeface="+mn-lt"/>
                <a:ea typeface="+mn-ea"/>
                <a:cs typeface="+mn-cs"/>
              </a:rPr>
              <a:t>Emphasize what we do better than machines</a:t>
            </a:r>
          </a:p>
          <a:p>
            <a:r>
              <a:rPr lang="en-CA" sz="1200" kern="1200" noProof="0" dirty="0" smtClean="0">
                <a:solidFill>
                  <a:schemeClr val="tx1"/>
                </a:solidFill>
                <a:effectLst/>
                <a:latin typeface="+mn-lt"/>
                <a:ea typeface="+mn-ea"/>
                <a:cs typeface="+mn-cs"/>
              </a:rPr>
              <a:t> </a:t>
            </a:r>
          </a:p>
          <a:p>
            <a:pPr lvl="0"/>
            <a:r>
              <a:rPr lang="en-CA" sz="1200" kern="1200" noProof="0" dirty="0" smtClean="0">
                <a:solidFill>
                  <a:schemeClr val="tx1"/>
                </a:solidFill>
                <a:effectLst/>
                <a:latin typeface="+mn-lt"/>
                <a:ea typeface="+mn-ea"/>
                <a:cs typeface="+mn-cs"/>
              </a:rPr>
              <a:t>Use them to enhance civilisation</a:t>
            </a:r>
          </a:p>
          <a:p>
            <a:pPr lvl="0"/>
            <a:endParaRPr lang="fr-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10</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CA" sz="1200" kern="1200" dirty="0" smtClean="0">
                <a:solidFill>
                  <a:schemeClr val="tx1"/>
                </a:solidFill>
                <a:effectLst/>
                <a:latin typeface="+mn-lt"/>
                <a:ea typeface="+mn-ea"/>
                <a:cs typeface="+mn-cs"/>
              </a:rPr>
              <a:t>Two ways to move forward:</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-using</a:t>
            </a:r>
            <a:r>
              <a:rPr lang="en-CA" sz="1200" kern="1200" baseline="0" noProof="0" dirty="0" smtClean="0">
                <a:solidFill>
                  <a:schemeClr val="tx1"/>
                </a:solidFill>
                <a:effectLst/>
                <a:latin typeface="+mn-lt"/>
                <a:ea typeface="+mn-ea"/>
                <a:cs typeface="+mn-cs"/>
              </a:rPr>
              <a:t> machines to access new understanding</a:t>
            </a:r>
          </a:p>
          <a:p>
            <a:pPr lvl="0"/>
            <a:r>
              <a:rPr lang="en-CA" sz="1200" kern="1200" baseline="0" noProof="0" dirty="0" smtClean="0">
                <a:solidFill>
                  <a:schemeClr val="tx1"/>
                </a:solidFill>
                <a:effectLst/>
                <a:latin typeface="+mn-lt"/>
                <a:ea typeface="+mn-ea"/>
                <a:cs typeface="+mn-cs"/>
              </a:rPr>
              <a:t>Using art to enhance our human specific abilities</a:t>
            </a:r>
            <a:endParaRPr lang="en-CA" sz="1200" kern="1200" noProof="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11</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sz="1200" kern="1200" dirty="0" smtClean="0">
                <a:solidFill>
                  <a:schemeClr val="tx1"/>
                </a:solidFill>
                <a:effectLst/>
                <a:latin typeface="+mn-lt"/>
                <a:ea typeface="+mn-ea"/>
                <a:cs typeface="+mn-cs"/>
              </a:rPr>
              <a:t>How can machine help us?</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Simplify, see, understand complexity (brain, viruses, pandemics)</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See new dimensions (micro and macrocosm)</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Beyond our embodied brain</a:t>
            </a:r>
            <a:endParaRPr lang="fr-FR" sz="1200" kern="1200" dirty="0" smtClean="0">
              <a:solidFill>
                <a:schemeClr val="tx1"/>
              </a:solidFill>
              <a:effectLst/>
              <a:latin typeface="+mn-lt"/>
              <a:ea typeface="+mn-ea"/>
              <a:cs typeface="+mn-cs"/>
            </a:endParaRPr>
          </a:p>
          <a:p>
            <a:pPr lvl="1"/>
            <a:r>
              <a:rPr lang="en-CA" sz="1200" kern="1200" noProof="0" dirty="0" smtClean="0">
                <a:solidFill>
                  <a:schemeClr val="tx1"/>
                </a:solidFill>
                <a:effectLst/>
                <a:latin typeface="+mn-lt"/>
                <a:ea typeface="+mn-ea"/>
                <a:cs typeface="+mn-cs"/>
              </a:rPr>
              <a:t>Software</a:t>
            </a:r>
            <a:r>
              <a:rPr lang="en-CA" sz="1200" kern="1200" baseline="0" noProof="0" dirty="0" smtClean="0">
                <a:solidFill>
                  <a:schemeClr val="tx1"/>
                </a:solidFill>
                <a:effectLst/>
                <a:latin typeface="+mn-lt"/>
                <a:ea typeface="+mn-ea"/>
                <a:cs typeface="+mn-cs"/>
              </a:rPr>
              <a:t> that reads thousands of scientific articles</a:t>
            </a:r>
          </a:p>
          <a:p>
            <a:pPr lvl="1"/>
            <a:r>
              <a:rPr lang="en-CA" sz="1200" kern="1200" noProof="0" dirty="0" smtClean="0">
                <a:solidFill>
                  <a:schemeClr val="tx1"/>
                </a:solidFill>
                <a:effectLst/>
                <a:latin typeface="+mn-lt"/>
                <a:ea typeface="+mn-ea"/>
                <a:cs typeface="+mn-cs"/>
              </a:rPr>
              <a:t>new</a:t>
            </a:r>
            <a:r>
              <a:rPr lang="en-CA" sz="1200" kern="1200" baseline="0" noProof="0" dirty="0" smtClean="0">
                <a:solidFill>
                  <a:schemeClr val="tx1"/>
                </a:solidFill>
                <a:effectLst/>
                <a:latin typeface="+mn-lt"/>
                <a:ea typeface="+mn-ea"/>
                <a:cs typeface="+mn-cs"/>
              </a:rPr>
              <a:t> understanding: </a:t>
            </a:r>
            <a:r>
              <a:rPr lang="en-CA" sz="1200" kern="1200" noProof="0" dirty="0" smtClean="0">
                <a:solidFill>
                  <a:schemeClr val="tx1"/>
                </a:solidFill>
                <a:effectLst/>
                <a:latin typeface="+mn-lt"/>
                <a:ea typeface="+mn-ea"/>
                <a:cs typeface="+mn-cs"/>
              </a:rPr>
              <a:t>(Watson : cuisine)</a:t>
            </a:r>
          </a:p>
          <a:p>
            <a:pPr lvl="1"/>
            <a:r>
              <a:rPr lang="en-CA" sz="1200" kern="1200" noProof="0" dirty="0" smtClean="0">
                <a:solidFill>
                  <a:schemeClr val="tx1"/>
                </a:solidFill>
                <a:effectLst/>
                <a:latin typeface="+mn-lt"/>
                <a:ea typeface="+mn-ea"/>
                <a:cs typeface="+mn-cs"/>
              </a:rPr>
              <a:t>solution to wicked problems : environment, brain, diseases</a:t>
            </a:r>
          </a:p>
          <a:p>
            <a:pPr lvl="4"/>
            <a:endParaRPr lang="en-CA" sz="1200" kern="1200" noProof="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Better than machines?</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Ambiguity </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Emotion: </a:t>
            </a:r>
            <a:r>
              <a:rPr lang="en-CA" sz="1200" kern="1200" dirty="0" err="1" smtClean="0">
                <a:solidFill>
                  <a:schemeClr val="tx1"/>
                </a:solidFill>
                <a:effectLst/>
                <a:latin typeface="+mn-lt"/>
                <a:ea typeface="+mn-ea"/>
                <a:cs typeface="+mn-cs"/>
              </a:rPr>
              <a:t>Damasio</a:t>
            </a:r>
            <a:r>
              <a:rPr lang="en-CA" sz="1200" kern="1200" dirty="0" smtClean="0">
                <a:solidFill>
                  <a:schemeClr val="tx1"/>
                </a:solidFill>
                <a:effectLst/>
                <a:latin typeface="+mn-lt"/>
                <a:ea typeface="+mn-ea"/>
                <a:cs typeface="+mn-cs"/>
              </a:rPr>
              <a:t> : Descartes’ Error</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Generalisation </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Wisdom</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Creating hypotheses</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Desire to survive</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Empathy and compassion</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Metaphysics</a:t>
            </a:r>
            <a:endParaRPr lang="fr-FR"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Creativity and unexpectedness</a:t>
            </a: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12</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noProof="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Kasparov and chess. : team: humans and machines</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Finding new patters: with man and machines</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This is the way</a:t>
            </a:r>
            <a:endParaRPr lang="en-CA"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13</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Let’s go back in time:</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30 to 50,000 years ago,: the cultural big bang. Language, symbols,</a:t>
            </a:r>
            <a:r>
              <a:rPr lang="en-CA" sz="1200" kern="1200" baseline="0" dirty="0" smtClean="0">
                <a:solidFill>
                  <a:schemeClr val="tx1"/>
                </a:solidFill>
                <a:effectLst/>
                <a:latin typeface="+mn-lt"/>
                <a:ea typeface="+mn-ea"/>
                <a:cs typeface="+mn-cs"/>
              </a:rPr>
              <a:t> religion</a:t>
            </a:r>
            <a:r>
              <a:rPr lang="en-CA" sz="1200" kern="1200" dirty="0" smtClean="0">
                <a:solidFill>
                  <a:schemeClr val="tx1"/>
                </a:solidFill>
                <a:effectLst/>
                <a:latin typeface="+mn-lt"/>
                <a:ea typeface="+mn-ea"/>
                <a:cs typeface="+mn-cs"/>
              </a:rPr>
              <a:t> appeared,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our brains turned us into a new species. </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to cope with this? We went underground and started paintings and drawing and probably chanting. </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My suggestion is that we do the same today. </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14</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are emotionally drawn to structures, forms and narratives that increase our rate of survival. </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are enticed by forms, shapes, rhythms and movements that are useful to our existence</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smtClean="0"/>
          </a:p>
          <a:p>
            <a:pPr lvl="0"/>
            <a:r>
              <a:rPr lang="en-CA" sz="1200" kern="1200" dirty="0" smtClean="0">
                <a:solidFill>
                  <a:schemeClr val="tx1"/>
                </a:solidFill>
                <a:effectLst/>
                <a:latin typeface="+mn-lt"/>
                <a:ea typeface="+mn-ea"/>
                <a:cs typeface="+mn-cs"/>
              </a:rPr>
              <a:t>We like the girls with he pearl earing because she is symmetrical, beautiful skin, young and because of the composition:</a:t>
            </a:r>
            <a:r>
              <a:rPr lang="en-CA" sz="1200" kern="1200" baseline="0" dirty="0" smtClean="0">
                <a:solidFill>
                  <a:schemeClr val="tx1"/>
                </a:solidFill>
                <a:effectLst/>
                <a:latin typeface="+mn-lt"/>
                <a:ea typeface="+mn-ea"/>
                <a:cs typeface="+mn-cs"/>
              </a:rPr>
              <a:t> exploring, contrasts, </a:t>
            </a:r>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Through art, the individual and the collective become more tolerant, innovative, and stable, allowing for an extended lifespan.</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15</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16</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17</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4"/>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dirty="0" smtClean="0"/>
              <a:t>E</a:t>
            </a:r>
            <a:r>
              <a:rPr lang="en-CA" dirty="0" err="1" smtClean="0"/>
              <a:t>ffectiveness</a:t>
            </a:r>
            <a:r>
              <a:rPr lang="en-CA" baseline="0" dirty="0" smtClean="0"/>
              <a:t> of movements. Saving energy</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The hunter must save energy. Do the best possible movement</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And focus</a:t>
            </a: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18</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metaphors, analogies, play on words, and allegories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draw unusual elements together to produce innovative shapes, dynamics and phenomena. </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manage the colossal amount of information</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Narratives = </a:t>
            </a:r>
            <a:r>
              <a:rPr lang="en-CA" sz="1200" kern="1200" noProof="0" dirty="0" smtClean="0">
                <a:solidFill>
                  <a:schemeClr val="tx1"/>
                </a:solidFill>
                <a:effectLst/>
                <a:latin typeface="+mn-lt"/>
                <a:ea typeface="+mn-ea"/>
                <a:cs typeface="+mn-cs"/>
              </a:rPr>
              <a:t>better social coherence</a:t>
            </a: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selecting and understanding what is useful through the clutter (common sense), binding unusual elements together effectively</a:t>
            </a:r>
            <a:endParaRPr lang="fr-FR"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19</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Let’s set the table: you think we are in the</a:t>
            </a:r>
            <a:r>
              <a:rPr lang="en-CA" sz="1200" kern="1200" baseline="0" noProof="0" dirty="0" smtClean="0">
                <a:solidFill>
                  <a:schemeClr val="tx1"/>
                </a:solidFill>
                <a:effectLst/>
                <a:latin typeface="+mn-lt"/>
                <a:ea typeface="+mn-ea"/>
                <a:cs typeface="+mn-cs"/>
              </a:rPr>
              <a:t> middle of a technological revolution?</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Well the r</a:t>
            </a:r>
            <a:r>
              <a:rPr lang="en-CA" sz="1200" kern="1200" noProof="0" dirty="0" smtClean="0">
                <a:solidFill>
                  <a:schemeClr val="tx1"/>
                </a:solidFill>
                <a:effectLst/>
                <a:latin typeface="+mn-lt"/>
                <a:ea typeface="+mn-ea"/>
                <a:cs typeface="+mn-cs"/>
              </a:rPr>
              <a:t>evolution has not started.</a:t>
            </a:r>
          </a:p>
          <a:p>
            <a:pPr lvl="0"/>
            <a:r>
              <a:rPr lang="en-CA" sz="1200" kern="1200" noProof="0" dirty="0" smtClean="0">
                <a:solidFill>
                  <a:schemeClr val="tx1"/>
                </a:solidFill>
                <a:effectLst/>
                <a:latin typeface="+mn-lt"/>
                <a:ea typeface="+mn-ea"/>
                <a:cs typeface="+mn-cs"/>
              </a:rPr>
              <a:t>We are</a:t>
            </a:r>
            <a:r>
              <a:rPr lang="en-CA" sz="1200" kern="1200" baseline="0" noProof="0" dirty="0" smtClean="0">
                <a:solidFill>
                  <a:schemeClr val="tx1"/>
                </a:solidFill>
                <a:effectLst/>
                <a:latin typeface="+mn-lt"/>
                <a:ea typeface="+mn-ea"/>
                <a:cs typeface="+mn-cs"/>
              </a:rPr>
              <a:t> on the cusp of a world that will soon be dramatically different.</a:t>
            </a:r>
          </a:p>
          <a:p>
            <a:pPr lvl="0"/>
            <a:r>
              <a:rPr lang="en-CA" sz="1200" kern="1200" noProof="0" dirty="0" smtClean="0">
                <a:solidFill>
                  <a:schemeClr val="tx1"/>
                </a:solidFill>
                <a:effectLst/>
                <a:latin typeface="+mn-lt"/>
                <a:ea typeface="+mn-ea"/>
                <a:cs typeface="+mn-cs"/>
              </a:rPr>
              <a:t>Ai, Big Data, 3d Printing, CRSPER, VR, Internet of Things, etc.</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Technology</a:t>
            </a:r>
            <a:r>
              <a:rPr lang="en-CA" sz="1200" kern="1200" baseline="0" noProof="0" dirty="0" smtClean="0">
                <a:solidFill>
                  <a:schemeClr val="tx1"/>
                </a:solidFill>
                <a:effectLst/>
                <a:latin typeface="+mn-lt"/>
                <a:ea typeface="+mn-ea"/>
                <a:cs typeface="+mn-cs"/>
              </a:rPr>
              <a:t> will become an ecosystem, the human machine ecosystem</a:t>
            </a:r>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 	</a:t>
            </a:r>
          </a:p>
          <a:p>
            <a:r>
              <a:rPr lang="en-CA" sz="1200" kern="1200" noProof="0" dirty="0" smtClean="0">
                <a:solidFill>
                  <a:schemeClr val="tx1"/>
                </a:solidFill>
                <a:effectLst/>
                <a:latin typeface="+mn-lt"/>
                <a:ea typeface="+mn-ea"/>
                <a:cs typeface="+mn-cs"/>
              </a:rPr>
              <a:t>New economy: </a:t>
            </a:r>
            <a:r>
              <a:rPr lang="en-CA" sz="1200" kern="1200" noProof="0" dirty="0" err="1" smtClean="0">
                <a:solidFill>
                  <a:schemeClr val="tx1"/>
                </a:solidFill>
                <a:effectLst/>
                <a:latin typeface="+mn-lt"/>
                <a:ea typeface="+mn-ea"/>
                <a:cs typeface="+mn-cs"/>
              </a:rPr>
              <a:t>Uber</a:t>
            </a:r>
            <a:r>
              <a:rPr lang="en-CA" sz="1200" kern="1200" noProof="0" dirty="0" smtClean="0">
                <a:solidFill>
                  <a:schemeClr val="tx1"/>
                </a:solidFill>
                <a:effectLst/>
                <a:latin typeface="+mn-lt"/>
                <a:ea typeface="+mn-ea"/>
                <a:cs typeface="+mn-cs"/>
              </a:rPr>
              <a:t>, human</a:t>
            </a:r>
            <a:r>
              <a:rPr lang="en-CA" sz="1200" kern="1200" baseline="0" noProof="0" dirty="0" smtClean="0">
                <a:solidFill>
                  <a:schemeClr val="tx1"/>
                </a:solidFill>
                <a:effectLst/>
                <a:latin typeface="+mn-lt"/>
                <a:ea typeface="+mn-ea"/>
                <a:cs typeface="+mn-cs"/>
              </a:rPr>
              <a:t> cloud, on time manufacturing</a:t>
            </a:r>
          </a:p>
          <a:p>
            <a:endParaRPr lang="en-CA" sz="1200" kern="1200" baseline="0" noProof="0" dirty="0" smtClean="0">
              <a:solidFill>
                <a:schemeClr val="tx1"/>
              </a:solidFill>
              <a:effectLst/>
              <a:latin typeface="+mn-lt"/>
              <a:ea typeface="+mn-ea"/>
              <a:cs typeface="+mn-cs"/>
            </a:endParaRPr>
          </a:p>
          <a:p>
            <a:r>
              <a:rPr lang="en-CA" sz="1200" kern="1200" baseline="0" noProof="0" dirty="0" smtClean="0">
                <a:solidFill>
                  <a:schemeClr val="tx1"/>
                </a:solidFill>
                <a:effectLst/>
                <a:latin typeface="+mn-lt"/>
                <a:ea typeface="+mn-ea"/>
                <a:cs typeface="+mn-cs"/>
              </a:rPr>
              <a:t>The real and the virtual will be indistinguishable</a:t>
            </a:r>
          </a:p>
          <a:p>
            <a:endParaRPr lang="en-CA" sz="1200" kern="1200" baseline="0" noProof="0" dirty="0" smtClean="0">
              <a:solidFill>
                <a:schemeClr val="tx1"/>
              </a:solidFill>
              <a:effectLst/>
              <a:latin typeface="+mn-lt"/>
              <a:ea typeface="+mn-ea"/>
              <a:cs typeface="+mn-cs"/>
            </a:endParaRPr>
          </a:p>
          <a:p>
            <a:r>
              <a:rPr lang="en-CA" sz="1200" kern="1200" baseline="0" noProof="0" dirty="0" smtClean="0">
                <a:solidFill>
                  <a:schemeClr val="tx1"/>
                </a:solidFill>
                <a:effectLst/>
                <a:latin typeface="+mn-lt"/>
                <a:ea typeface="+mn-ea"/>
                <a:cs typeface="+mn-cs"/>
              </a:rPr>
              <a:t>Life expectancy</a:t>
            </a:r>
            <a:endParaRPr lang="en-CA" sz="1200" kern="1200" noProof="0" dirty="0" smtClean="0">
              <a:solidFill>
                <a:schemeClr val="tx1"/>
              </a:solidFill>
              <a:effectLst/>
              <a:latin typeface="+mn-lt"/>
              <a:ea typeface="+mn-ea"/>
              <a:cs typeface="+mn-cs"/>
            </a:endParaRPr>
          </a:p>
          <a:p>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In the meantime, we have the same education system : </a:t>
            </a:r>
          </a:p>
          <a:p>
            <a:pPr lvl="1"/>
            <a:r>
              <a:rPr lang="en-CA" sz="1200" kern="1200" noProof="0" dirty="0" smtClean="0">
                <a:solidFill>
                  <a:schemeClr val="tx1"/>
                </a:solidFill>
                <a:effectLst/>
                <a:latin typeface="+mn-lt"/>
                <a:ea typeface="+mn-ea"/>
                <a:cs typeface="+mn-cs"/>
              </a:rPr>
              <a:t>We move along as if nothing is happening.</a:t>
            </a:r>
          </a:p>
          <a:p>
            <a:pPr lvl="1"/>
            <a:r>
              <a:rPr lang="en-CA" sz="1200" kern="1200" noProof="0" dirty="0" smtClean="0">
                <a:solidFill>
                  <a:schemeClr val="tx1"/>
                </a:solidFill>
                <a:effectLst/>
                <a:latin typeface="+mn-lt"/>
                <a:ea typeface="+mn-ea"/>
                <a:cs typeface="+mn-cs"/>
              </a:rPr>
              <a:t>We tweak things here and there, but never truly reframe what we do</a:t>
            </a:r>
          </a:p>
          <a:p>
            <a:pPr lvl="1"/>
            <a:r>
              <a:rPr lang="en-CA" sz="1200" kern="1200" noProof="0" dirty="0" smtClean="0">
                <a:solidFill>
                  <a:schemeClr val="tx1"/>
                </a:solidFill>
                <a:effectLst/>
                <a:latin typeface="+mn-lt"/>
                <a:ea typeface="+mn-ea"/>
                <a:cs typeface="+mn-cs"/>
              </a:rPr>
              <a:t>Rigid (credits, schedule, lectures, semesters, etc.)</a:t>
            </a:r>
          </a:p>
          <a:p>
            <a:pPr lvl="1"/>
            <a:r>
              <a:rPr lang="en-CA" sz="1200" kern="1200" noProof="0" dirty="0" smtClean="0">
                <a:solidFill>
                  <a:schemeClr val="tx1"/>
                </a:solidFill>
                <a:effectLst/>
                <a:latin typeface="+mn-lt"/>
                <a:ea typeface="+mn-ea"/>
                <a:cs typeface="+mn-cs"/>
              </a:rPr>
              <a:t>One size fits all</a:t>
            </a:r>
          </a:p>
          <a:p>
            <a:pPr lvl="1"/>
            <a:r>
              <a:rPr lang="en-CA" sz="1200" kern="1200" noProof="0" dirty="0" smtClean="0">
                <a:solidFill>
                  <a:schemeClr val="tx1"/>
                </a:solidFill>
                <a:effectLst/>
                <a:latin typeface="+mn-lt"/>
                <a:ea typeface="+mn-ea"/>
                <a:cs typeface="+mn-cs"/>
              </a:rPr>
              <a:t>Same skills</a:t>
            </a: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2</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2"/>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dirty="0" smtClean="0"/>
              <a:t>N</a:t>
            </a:r>
            <a:r>
              <a:rPr lang="en-CA" dirty="0" err="1" smtClean="0"/>
              <a:t>ext</a:t>
            </a:r>
            <a:r>
              <a:rPr lang="en-CA" dirty="0" smtClean="0"/>
              <a:t> 10 years?</a:t>
            </a:r>
          </a:p>
          <a:p>
            <a:pPr marL="628650" lvl="1" indent="-171450">
              <a:buFont typeface="Arial" panose="020B0604020202020204" pitchFamily="34" charset="0"/>
              <a:buChar char="•"/>
            </a:pPr>
            <a:r>
              <a:rPr lang="en-CA" dirty="0" smtClean="0"/>
              <a:t>Themes based degrees</a:t>
            </a:r>
          </a:p>
          <a:p>
            <a:pPr marL="628650" lvl="1" indent="-171450">
              <a:buFont typeface="Arial" panose="020B0604020202020204" pitchFamily="34" charset="0"/>
              <a:buChar char="•"/>
            </a:pPr>
            <a:r>
              <a:rPr lang="en-CA" dirty="0" smtClean="0"/>
              <a:t>New schedules</a:t>
            </a:r>
          </a:p>
          <a:p>
            <a:pPr marL="628650" lvl="1" indent="-171450">
              <a:buFont typeface="Arial" panose="020B0604020202020204" pitchFamily="34" charset="0"/>
              <a:buChar char="•"/>
            </a:pPr>
            <a:r>
              <a:rPr lang="en-CA" dirty="0" smtClean="0"/>
              <a:t>Rethink</a:t>
            </a:r>
            <a:r>
              <a:rPr lang="en-CA" baseline="0" dirty="0" smtClean="0"/>
              <a:t> the PhD</a:t>
            </a:r>
          </a:p>
          <a:p>
            <a:pPr marL="628650" lvl="1" indent="-171450">
              <a:buFont typeface="Arial" panose="020B0604020202020204" pitchFamily="34" charset="0"/>
              <a:buChar char="•"/>
            </a:pPr>
            <a:r>
              <a:rPr lang="en-CA" baseline="0" dirty="0" smtClean="0"/>
              <a:t>Look at the tension between access and research</a:t>
            </a:r>
          </a:p>
          <a:p>
            <a:pPr marL="628650" lvl="1"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20</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We are co-evolving with machines: accept it:</a:t>
            </a:r>
          </a:p>
          <a:p>
            <a:pPr lvl="0"/>
            <a:r>
              <a:rPr lang="en-CA" sz="1200" kern="1200" dirty="0" smtClean="0">
                <a:solidFill>
                  <a:schemeClr val="tx1"/>
                </a:solidFill>
                <a:effectLst/>
                <a:latin typeface="+mn-lt"/>
                <a:ea typeface="+mn-ea"/>
                <a:cs typeface="+mn-cs"/>
              </a:rPr>
              <a:t>I.e.</a:t>
            </a:r>
          </a:p>
          <a:p>
            <a:pPr lvl="0"/>
            <a:r>
              <a:rPr lang="en-CA" sz="1200" kern="1200" dirty="0" smtClean="0">
                <a:solidFill>
                  <a:schemeClr val="tx1"/>
                </a:solidFill>
                <a:effectLst/>
                <a:latin typeface="+mn-lt"/>
                <a:ea typeface="+mn-ea"/>
                <a:cs typeface="+mn-cs"/>
              </a:rPr>
              <a:t>Amalgamate intelligences: machines, humans, the </a:t>
            </a:r>
            <a:r>
              <a:rPr lang="en-CA" sz="1200" kern="1200" dirty="0" err="1" smtClean="0">
                <a:solidFill>
                  <a:schemeClr val="tx1"/>
                </a:solidFill>
                <a:effectLst/>
                <a:latin typeface="+mn-lt"/>
                <a:ea typeface="+mn-ea"/>
                <a:cs typeface="+mn-cs"/>
              </a:rPr>
              <a:t>microbiome’s</a:t>
            </a:r>
            <a:r>
              <a:rPr lang="en-CA" sz="1200" kern="1200" dirty="0" smtClean="0">
                <a:solidFill>
                  <a:schemeClr val="tx1"/>
                </a:solidFill>
                <a:effectLst/>
                <a:latin typeface="+mn-lt"/>
                <a:ea typeface="+mn-ea"/>
                <a:cs typeface="+mn-cs"/>
              </a:rPr>
              <a:t> </a:t>
            </a:r>
          </a:p>
          <a:p>
            <a:pPr lvl="1"/>
            <a:endParaRPr lang="fr-FR"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Embrace Intelligence Amplification:</a:t>
            </a:r>
            <a:r>
              <a:rPr lang="en-CA" sz="1200" kern="1200" baseline="0" dirty="0" smtClean="0">
                <a:solidFill>
                  <a:schemeClr val="tx1"/>
                </a:solidFill>
                <a:effectLst/>
                <a:latin typeface="+mn-lt"/>
                <a:ea typeface="+mn-ea"/>
                <a:cs typeface="+mn-cs"/>
              </a:rPr>
              <a:t> 3</a:t>
            </a:r>
            <a:r>
              <a:rPr lang="en-CA" sz="1200" kern="1200" baseline="30000" dirty="0" smtClean="0">
                <a:solidFill>
                  <a:schemeClr val="tx1"/>
                </a:solidFill>
                <a:effectLst/>
                <a:latin typeface="+mn-lt"/>
                <a:ea typeface="+mn-ea"/>
                <a:cs typeface="+mn-cs"/>
              </a:rPr>
              <a:t>rd</a:t>
            </a:r>
            <a:r>
              <a:rPr lang="en-CA" sz="1200" kern="1200" baseline="0" dirty="0" smtClean="0">
                <a:solidFill>
                  <a:schemeClr val="tx1"/>
                </a:solidFill>
                <a:effectLst/>
                <a:latin typeface="+mn-lt"/>
                <a:ea typeface="+mn-ea"/>
                <a:cs typeface="+mn-cs"/>
              </a:rPr>
              <a:t> hemisphere</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Look 50 years down the road: Do not focus on improvement to the combustion engine</a:t>
            </a:r>
          </a:p>
          <a:p>
            <a:pPr lvl="0"/>
            <a:endParaRPr lang="en-CA"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baseline="0" dirty="0" smtClean="0">
                <a:solidFill>
                  <a:schemeClr val="tx1"/>
                </a:solidFill>
                <a:effectLst/>
                <a:latin typeface="+mn-lt"/>
                <a:ea typeface="+mn-ea"/>
                <a:cs typeface="+mn-cs"/>
              </a:rPr>
              <a:t>Emphasise the human strengths: art, ambiguity, compassion, emotion</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Acknowledge the rise of new human cognitions (mental disorders)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Think of environments (hard and soft; man made and natural) as layered, intelligent and intertwined but not distinct:</a:t>
            </a:r>
            <a:r>
              <a:rPr lang="en-CA" sz="1200" kern="1200" baseline="0" dirty="0" smtClean="0">
                <a:solidFill>
                  <a:schemeClr val="tx1"/>
                </a:solidFill>
                <a:effectLst/>
                <a:latin typeface="+mn-lt"/>
                <a:ea typeface="+mn-ea"/>
                <a:cs typeface="+mn-cs"/>
              </a:rPr>
              <a:t> rethink the campus</a:t>
            </a:r>
          </a:p>
          <a:p>
            <a:pPr lvl="0"/>
            <a:endParaRPr lang="en-CA" sz="1200" kern="1200" baseline="0" dirty="0" smtClean="0">
              <a:solidFill>
                <a:schemeClr val="tx1"/>
              </a:solidFill>
              <a:effectLst/>
              <a:latin typeface="+mn-lt"/>
              <a:ea typeface="+mn-ea"/>
              <a:cs typeface="+mn-cs"/>
            </a:endParaRPr>
          </a:p>
          <a:p>
            <a:pPr lvl="0"/>
            <a:r>
              <a:rPr lang="en-CA" sz="1200" kern="1200" baseline="0" dirty="0" smtClean="0">
                <a:solidFill>
                  <a:schemeClr val="tx1"/>
                </a:solidFill>
                <a:effectLst/>
                <a:latin typeface="+mn-lt"/>
                <a:ea typeface="+mn-ea"/>
                <a:cs typeface="+mn-cs"/>
              </a:rPr>
              <a:t>Accept that machines will be better teacher: we need to be enhance human abilities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Use aesthetic as quality control mechanisms for assessing natural, man made, and machine generated ecosystems</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21</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CA" dirty="0" smtClean="0"/>
              <a:t>A university like a membrane.</a:t>
            </a:r>
          </a:p>
          <a:p>
            <a:pPr marL="171450" indent="-171450">
              <a:buFont typeface="Arial" panose="020B0604020202020204" pitchFamily="34" charset="0"/>
              <a:buChar char="•"/>
            </a:pPr>
            <a:r>
              <a:rPr lang="en-CA" dirty="0" smtClean="0"/>
              <a:t>Permeable, fluid,</a:t>
            </a:r>
            <a:r>
              <a:rPr lang="en-CA" baseline="0" dirty="0" smtClean="0"/>
              <a:t> </a:t>
            </a:r>
            <a:r>
              <a:rPr lang="en-CA" dirty="0" smtClean="0"/>
              <a:t>using machinery</a:t>
            </a:r>
            <a:r>
              <a:rPr lang="en-CA" baseline="0" dirty="0" smtClean="0"/>
              <a:t> (the body uses the machinery of DNA; education needs to use the machinery of AI)</a:t>
            </a:r>
          </a:p>
          <a:p>
            <a:pPr marL="171450" indent="-171450">
              <a:buFont typeface="Arial" panose="020B0604020202020204" pitchFamily="34" charset="0"/>
              <a:buChar char="•"/>
            </a:pPr>
            <a:r>
              <a:rPr lang="en-CA" baseline="0" dirty="0" smtClean="0"/>
              <a:t>Collective intelligence</a:t>
            </a:r>
          </a:p>
          <a:p>
            <a:pPr marL="171450" indent="-171450">
              <a:buFont typeface="Arial" panose="020B0604020202020204" pitchFamily="34" charset="0"/>
              <a:buChar char="•"/>
            </a:pPr>
            <a:r>
              <a:rPr lang="en-CA" baseline="0" dirty="0" smtClean="0"/>
              <a:t>A-centered (like beehive)</a:t>
            </a:r>
          </a:p>
          <a:p>
            <a:pPr marL="171450" indent="-171450">
              <a:buFont typeface="Arial" panose="020B0604020202020204" pitchFamily="34" charset="0"/>
              <a:buChar char="•"/>
            </a:pPr>
            <a:r>
              <a:rPr lang="en-CA" baseline="0" dirty="0" smtClean="0"/>
              <a:t>beautiful</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22</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ext Box 2"/>
          <p:cNvSpPr>
            <a:spLocks noGrp="1" noChangeArrowheads="1"/>
          </p:cNvSpPr>
          <p:nvPr>
            <p:ph type="body" idx="1"/>
          </p:nvPr>
        </p:nvSpPr>
        <p:spPr bwMode="auto">
          <a:xfrm>
            <a:off x="695325" y="4387850"/>
            <a:ext cx="5559425" cy="646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a:spcBef>
                <a:spcPts val="525"/>
              </a:spcBef>
              <a:tabLst>
                <a:tab pos="0" algn="l"/>
                <a:tab pos="458788" algn="l"/>
                <a:tab pos="920750" algn="l"/>
                <a:tab pos="1382713" algn="l"/>
                <a:tab pos="1844675" algn="l"/>
                <a:tab pos="2306638" algn="l"/>
                <a:tab pos="2768600" algn="l"/>
                <a:tab pos="3232150" algn="l"/>
                <a:tab pos="3695700" algn="l"/>
                <a:tab pos="4157663" algn="l"/>
                <a:tab pos="4619625" algn="l"/>
                <a:tab pos="5081588" algn="l"/>
                <a:tab pos="5543550" algn="l"/>
                <a:tab pos="6007100" algn="l"/>
                <a:tab pos="6469063" algn="l"/>
                <a:tab pos="6931025" algn="l"/>
                <a:tab pos="7394575" algn="l"/>
                <a:tab pos="7856538" algn="l"/>
                <a:tab pos="8318500" algn="l"/>
                <a:tab pos="8782050" algn="l"/>
                <a:tab pos="9244013" algn="l"/>
              </a:tabLst>
            </a:pPr>
            <a:endParaRPr lang="en-US" altLang="en-US" smtClean="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6308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noProof="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noProof="0" dirty="0" smtClean="0">
                <a:solidFill>
                  <a:schemeClr val="tx1"/>
                </a:solidFill>
                <a:effectLst/>
                <a:latin typeface="+mn-lt"/>
                <a:ea typeface="+mn-ea"/>
                <a:cs typeface="+mn-cs"/>
              </a:rPr>
              <a:t>We are on the brink of seeing</a:t>
            </a:r>
            <a:r>
              <a:rPr lang="en-CA" sz="1200" kern="1200" baseline="0" noProof="0" dirty="0" smtClean="0">
                <a:solidFill>
                  <a:schemeClr val="tx1"/>
                </a:solidFill>
                <a:effectLst/>
                <a:latin typeface="+mn-lt"/>
                <a:ea typeface="+mn-ea"/>
                <a:cs typeface="+mn-cs"/>
              </a:rPr>
              <a:t> the world completely differently.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baseline="0" noProof="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baseline="0" noProof="0" dirty="0" smtClean="0">
                <a:solidFill>
                  <a:schemeClr val="tx1"/>
                </a:solidFill>
                <a:effectLst/>
                <a:latin typeface="+mn-lt"/>
                <a:ea typeface="+mn-ea"/>
                <a:cs typeface="+mn-cs"/>
              </a:rPr>
              <a:t>We are beginning to think, love, socialize, perceive the world through machines.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baseline="0" noProof="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noProof="0" dirty="0" smtClean="0">
                <a:solidFill>
                  <a:schemeClr val="tx1"/>
                </a:solidFill>
                <a:effectLst/>
                <a:latin typeface="+mn-lt"/>
                <a:ea typeface="+mn-ea"/>
                <a:cs typeface="+mn-cs"/>
              </a:rPr>
              <a:t>Techno= 3rd hemisphere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kern="1200" noProof="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noProof="0" dirty="0" smtClean="0">
                <a:solidFill>
                  <a:schemeClr val="tx1"/>
                </a:solidFill>
                <a:effectLst/>
                <a:latin typeface="+mn-lt"/>
                <a:ea typeface="+mn-ea"/>
                <a:cs typeface="+mn-cs"/>
              </a:rPr>
              <a:t>We cannot have an education system that is non mediated anymore</a:t>
            </a:r>
          </a:p>
          <a:p>
            <a:pPr lvl="0"/>
            <a:endParaRPr lang="fr-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3</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Ethic :</a:t>
            </a:r>
          </a:p>
          <a:p>
            <a:pPr lvl="0"/>
            <a:r>
              <a:rPr lang="en-CA" sz="1200" kern="1200" noProof="0" dirty="0" smtClean="0">
                <a:solidFill>
                  <a:schemeClr val="tx1"/>
                </a:solidFill>
                <a:effectLst/>
                <a:latin typeface="+mn-lt"/>
                <a:ea typeface="+mn-ea"/>
                <a:cs typeface="+mn-cs"/>
              </a:rPr>
              <a:t>Google Car</a:t>
            </a:r>
          </a:p>
          <a:p>
            <a:pPr lvl="0"/>
            <a:r>
              <a:rPr lang="en-CA" sz="1200" kern="1200" noProof="0" dirty="0" smtClean="0">
                <a:solidFill>
                  <a:schemeClr val="tx1"/>
                </a:solidFill>
                <a:effectLst/>
                <a:latin typeface="+mn-lt"/>
                <a:ea typeface="+mn-ea"/>
                <a:cs typeface="+mn-cs"/>
              </a:rPr>
              <a:t>Robotic:</a:t>
            </a:r>
            <a:r>
              <a:rPr lang="en-CA" sz="1200" kern="1200" baseline="0" noProof="0" dirty="0" smtClean="0">
                <a:solidFill>
                  <a:schemeClr val="tx1"/>
                </a:solidFill>
                <a:effectLst/>
                <a:latin typeface="+mn-lt"/>
                <a:ea typeface="+mn-ea"/>
                <a:cs typeface="+mn-cs"/>
              </a:rPr>
              <a:t> Drones</a:t>
            </a:r>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Who owns</a:t>
            </a:r>
            <a:r>
              <a:rPr lang="en-CA" sz="1200" kern="1200" baseline="0" noProof="0" dirty="0" smtClean="0">
                <a:solidFill>
                  <a:schemeClr val="tx1"/>
                </a:solidFill>
                <a:effectLst/>
                <a:latin typeface="+mn-lt"/>
                <a:ea typeface="+mn-ea"/>
                <a:cs typeface="+mn-cs"/>
              </a:rPr>
              <a:t> data?</a:t>
            </a:r>
          </a:p>
          <a:p>
            <a:pPr lvl="0"/>
            <a:r>
              <a:rPr lang="en-CA" sz="1200" kern="1200" baseline="0" noProof="0" dirty="0" smtClean="0">
                <a:solidFill>
                  <a:schemeClr val="tx1"/>
                </a:solidFill>
                <a:effectLst/>
                <a:latin typeface="+mn-lt"/>
                <a:ea typeface="+mn-ea"/>
                <a:cs typeface="+mn-cs"/>
              </a:rPr>
              <a:t>What to do with data? (e.g. students at risk of failing)</a:t>
            </a:r>
            <a:endParaRPr lang="en-CA" sz="1200" kern="1200" noProof="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Economy:</a:t>
            </a:r>
          </a:p>
          <a:p>
            <a:pPr lvl="0"/>
            <a:r>
              <a:rPr lang="en-CA" sz="1200" kern="1200" noProof="0" dirty="0" smtClean="0">
                <a:solidFill>
                  <a:schemeClr val="tx1"/>
                </a:solidFill>
                <a:effectLst/>
                <a:latin typeface="+mn-lt"/>
                <a:ea typeface="+mn-ea"/>
                <a:cs typeface="+mn-cs"/>
              </a:rPr>
              <a:t>Stratification and speed (financial crisis)</a:t>
            </a:r>
          </a:p>
          <a:p>
            <a:pPr lvl="0"/>
            <a:r>
              <a:rPr lang="en-CA" sz="1200" kern="1200" noProof="0" dirty="0" smtClean="0">
                <a:solidFill>
                  <a:schemeClr val="tx1"/>
                </a:solidFill>
                <a:effectLst/>
                <a:latin typeface="+mn-lt"/>
                <a:ea typeface="+mn-ea"/>
                <a:cs typeface="+mn-cs"/>
              </a:rPr>
              <a:t>Workers work conditions (</a:t>
            </a:r>
            <a:r>
              <a:rPr lang="en-CA" sz="1200" kern="1200" noProof="0" dirty="0" err="1" smtClean="0">
                <a:solidFill>
                  <a:schemeClr val="tx1"/>
                </a:solidFill>
                <a:effectLst/>
                <a:latin typeface="+mn-lt"/>
                <a:ea typeface="+mn-ea"/>
                <a:cs typeface="+mn-cs"/>
              </a:rPr>
              <a:t>Uber</a:t>
            </a:r>
            <a:r>
              <a:rPr lang="en-CA" sz="1200" kern="1200" noProof="0" dirty="0" smtClean="0">
                <a:solidFill>
                  <a:schemeClr val="tx1"/>
                </a:solidFill>
                <a:effectLst/>
                <a:latin typeface="+mn-lt"/>
                <a:ea typeface="+mn-ea"/>
                <a:cs typeface="+mn-cs"/>
              </a:rPr>
              <a:t>)</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Mental:</a:t>
            </a:r>
          </a:p>
          <a:p>
            <a:pPr lvl="0"/>
            <a:r>
              <a:rPr lang="en-CA" sz="1200" kern="1200" noProof="0" dirty="0" smtClean="0">
                <a:solidFill>
                  <a:schemeClr val="tx1"/>
                </a:solidFill>
                <a:effectLst/>
                <a:latin typeface="+mn-lt"/>
                <a:ea typeface="+mn-ea"/>
                <a:cs typeface="+mn-cs"/>
              </a:rPr>
              <a:t>Mental breakdown: real and virtual, social media, competition</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Governance:</a:t>
            </a:r>
          </a:p>
          <a:p>
            <a:pPr lvl="0"/>
            <a:r>
              <a:rPr lang="en-CA" sz="1200" kern="1200" noProof="0" dirty="0" smtClean="0">
                <a:solidFill>
                  <a:schemeClr val="tx1"/>
                </a:solidFill>
                <a:effectLst/>
                <a:latin typeface="+mn-lt"/>
                <a:ea typeface="+mn-ea"/>
                <a:cs typeface="+mn-cs"/>
              </a:rPr>
              <a:t>Governance from another century: </a:t>
            </a:r>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4</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fr-CA"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5</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fr-CA" sz="1200" kern="1200" noProof="0" dirty="0" smtClean="0">
                <a:solidFill>
                  <a:schemeClr val="tx1"/>
                </a:solidFill>
                <a:effectLst/>
                <a:latin typeface="+mn-lt"/>
                <a:ea typeface="+mn-ea"/>
                <a:cs typeface="+mn-cs"/>
              </a:rPr>
              <a:t>Stop </a:t>
            </a:r>
            <a:r>
              <a:rPr lang="fr-CA" sz="1200" kern="1200" noProof="0" dirty="0" err="1" smtClean="0">
                <a:solidFill>
                  <a:schemeClr val="tx1"/>
                </a:solidFill>
                <a:effectLst/>
                <a:latin typeface="+mn-lt"/>
                <a:ea typeface="+mn-ea"/>
                <a:cs typeface="+mn-cs"/>
              </a:rPr>
              <a:t>at</a:t>
            </a:r>
            <a:r>
              <a:rPr lang="fr-CA" sz="1200" kern="1200" noProof="0" dirty="0" smtClean="0">
                <a:solidFill>
                  <a:schemeClr val="tx1"/>
                </a:solidFill>
                <a:effectLst/>
                <a:latin typeface="+mn-lt"/>
                <a:ea typeface="+mn-ea"/>
                <a:cs typeface="+mn-cs"/>
              </a:rPr>
              <a:t> 3</a:t>
            </a:r>
          </a:p>
          <a:p>
            <a:pPr lvl="0"/>
            <a:endParaRPr lang="fr-CA" sz="1200" kern="1200" noProof="0" dirty="0" smtClean="0">
              <a:solidFill>
                <a:schemeClr val="tx1"/>
              </a:solidFill>
              <a:effectLst/>
              <a:latin typeface="+mn-lt"/>
              <a:ea typeface="+mn-ea"/>
              <a:cs typeface="+mn-cs"/>
            </a:endParaRPr>
          </a:p>
          <a:p>
            <a:pPr lvl="0"/>
            <a:r>
              <a:rPr lang="fr-CA" sz="1200" kern="1200" noProof="0" dirty="0" smtClean="0">
                <a:solidFill>
                  <a:schemeClr val="tx1"/>
                </a:solidFill>
                <a:effectLst/>
                <a:latin typeface="+mn-lt"/>
                <a:ea typeface="+mn-ea"/>
                <a:cs typeface="+mn-cs"/>
              </a:rPr>
              <a:t>Let</a:t>
            </a:r>
            <a:r>
              <a:rPr lang="fr-CA" sz="1200" kern="1200" baseline="0" noProof="0" dirty="0" smtClean="0">
                <a:solidFill>
                  <a:schemeClr val="tx1"/>
                </a:solidFill>
                <a:effectLst/>
                <a:latin typeface="+mn-lt"/>
                <a:ea typeface="+mn-ea"/>
                <a:cs typeface="+mn-cs"/>
              </a:rPr>
              <a:t> me </a:t>
            </a:r>
            <a:r>
              <a:rPr lang="fr-CA" sz="1200" kern="1200" baseline="0" noProof="0" dirty="0" err="1" smtClean="0">
                <a:solidFill>
                  <a:schemeClr val="tx1"/>
                </a:solidFill>
                <a:effectLst/>
                <a:latin typeface="+mn-lt"/>
                <a:ea typeface="+mn-ea"/>
                <a:cs typeface="+mn-cs"/>
              </a:rPr>
              <a:t>provoke</a:t>
            </a:r>
            <a:r>
              <a:rPr lang="fr-CA" sz="1200" kern="1200" baseline="0" noProof="0" dirty="0" smtClean="0">
                <a:solidFill>
                  <a:schemeClr val="tx1"/>
                </a:solidFill>
                <a:effectLst/>
                <a:latin typeface="+mn-lt"/>
                <a:ea typeface="+mn-ea"/>
                <a:cs typeface="+mn-cs"/>
              </a:rPr>
              <a:t> </a:t>
            </a:r>
            <a:r>
              <a:rPr lang="fr-CA" sz="1200" kern="1200" baseline="0" noProof="0" dirty="0" err="1" smtClean="0">
                <a:solidFill>
                  <a:schemeClr val="tx1"/>
                </a:solidFill>
                <a:effectLst/>
                <a:latin typeface="+mn-lt"/>
                <a:ea typeface="+mn-ea"/>
                <a:cs typeface="+mn-cs"/>
              </a:rPr>
              <a:t>you</a:t>
            </a:r>
            <a:endParaRPr lang="fr-CA" sz="1200" kern="1200" baseline="0" noProof="0" dirty="0" smtClean="0">
              <a:solidFill>
                <a:schemeClr val="tx1"/>
              </a:solidFill>
              <a:effectLst/>
              <a:latin typeface="+mn-lt"/>
              <a:ea typeface="+mn-ea"/>
              <a:cs typeface="+mn-cs"/>
            </a:endParaRPr>
          </a:p>
          <a:p>
            <a:pPr lvl="0"/>
            <a:endParaRPr lang="fr-CA" sz="1200" kern="1200" baseline="0" noProof="0" dirty="0" smtClean="0">
              <a:solidFill>
                <a:schemeClr val="tx1"/>
              </a:solidFill>
              <a:effectLst/>
              <a:latin typeface="+mn-lt"/>
              <a:ea typeface="+mn-ea"/>
              <a:cs typeface="+mn-cs"/>
            </a:endParaRPr>
          </a:p>
          <a:p>
            <a:pPr lvl="0"/>
            <a:r>
              <a:rPr lang="fr-CA" sz="1200" kern="1200" baseline="0" noProof="0" dirty="0" err="1" smtClean="0">
                <a:solidFill>
                  <a:schemeClr val="tx1"/>
                </a:solidFill>
                <a:effectLst/>
                <a:latin typeface="+mn-lt"/>
                <a:ea typeface="+mn-ea"/>
                <a:cs typeface="+mn-cs"/>
              </a:rPr>
              <a:t>At</a:t>
            </a:r>
            <a:r>
              <a:rPr lang="fr-CA" sz="1200" kern="1200" baseline="0" noProof="0" dirty="0" smtClean="0">
                <a:solidFill>
                  <a:schemeClr val="tx1"/>
                </a:solidFill>
                <a:effectLst/>
                <a:latin typeface="+mn-lt"/>
                <a:ea typeface="+mn-ea"/>
                <a:cs typeface="+mn-cs"/>
              </a:rPr>
              <a:t> the 2050 </a:t>
            </a:r>
            <a:r>
              <a:rPr lang="fr-CA" sz="1200" kern="1200" baseline="0" noProof="0" dirty="0" err="1" smtClean="0">
                <a:solidFill>
                  <a:schemeClr val="tx1"/>
                </a:solidFill>
                <a:effectLst/>
                <a:latin typeface="+mn-lt"/>
                <a:ea typeface="+mn-ea"/>
                <a:cs typeface="+mn-cs"/>
              </a:rPr>
              <a:t>conference</a:t>
            </a:r>
            <a:r>
              <a:rPr lang="fr-CA" sz="1200" kern="1200" baseline="0" noProof="0" dirty="0" smtClean="0">
                <a:solidFill>
                  <a:schemeClr val="tx1"/>
                </a:solidFill>
                <a:effectLst/>
                <a:latin typeface="+mn-lt"/>
                <a:ea typeface="+mn-ea"/>
                <a:cs typeface="+mn-cs"/>
              </a:rPr>
              <a:t>, </a:t>
            </a:r>
            <a:r>
              <a:rPr lang="fr-CA" sz="1200" kern="1200" baseline="0" noProof="0" dirty="0" err="1" smtClean="0">
                <a:solidFill>
                  <a:schemeClr val="tx1"/>
                </a:solidFill>
                <a:effectLst/>
                <a:latin typeface="+mn-lt"/>
                <a:ea typeface="+mn-ea"/>
                <a:cs typeface="+mn-cs"/>
              </a:rPr>
              <a:t>everyone</a:t>
            </a:r>
            <a:r>
              <a:rPr lang="fr-CA" sz="1200" kern="1200" baseline="0" noProof="0" dirty="0" smtClean="0">
                <a:solidFill>
                  <a:schemeClr val="tx1"/>
                </a:solidFill>
                <a:effectLst/>
                <a:latin typeface="+mn-lt"/>
                <a:ea typeface="+mn-ea"/>
                <a:cs typeface="+mn-cs"/>
              </a:rPr>
              <a:t> </a:t>
            </a:r>
            <a:r>
              <a:rPr lang="fr-CA" sz="1200" kern="1200" baseline="0" noProof="0" dirty="0" err="1" smtClean="0">
                <a:solidFill>
                  <a:schemeClr val="tx1"/>
                </a:solidFill>
                <a:effectLst/>
                <a:latin typeface="+mn-lt"/>
                <a:ea typeface="+mn-ea"/>
                <a:cs typeface="+mn-cs"/>
              </a:rPr>
              <a:t>said</a:t>
            </a:r>
            <a:r>
              <a:rPr lang="fr-CA" sz="1200" kern="1200" baseline="0" noProof="0" dirty="0" smtClean="0">
                <a:solidFill>
                  <a:schemeClr val="tx1"/>
                </a:solidFill>
                <a:effectLst/>
                <a:latin typeface="+mn-lt"/>
                <a:ea typeface="+mn-ea"/>
                <a:cs typeface="+mn-cs"/>
              </a:rPr>
              <a:t>: the </a:t>
            </a:r>
            <a:r>
              <a:rPr lang="fr-CA" sz="1200" kern="1200" baseline="0" noProof="0" dirty="0" err="1" smtClean="0">
                <a:solidFill>
                  <a:schemeClr val="tx1"/>
                </a:solidFill>
                <a:effectLst/>
                <a:latin typeface="+mn-lt"/>
                <a:ea typeface="+mn-ea"/>
                <a:cs typeface="+mn-cs"/>
              </a:rPr>
              <a:t>core</a:t>
            </a:r>
            <a:r>
              <a:rPr lang="fr-CA" sz="1200" kern="1200" baseline="0" noProof="0" dirty="0" smtClean="0">
                <a:solidFill>
                  <a:schemeClr val="tx1"/>
                </a:solidFill>
                <a:effectLst/>
                <a:latin typeface="+mn-lt"/>
                <a:ea typeface="+mn-ea"/>
                <a:cs typeface="+mn-cs"/>
              </a:rPr>
              <a:t> </a:t>
            </a:r>
            <a:r>
              <a:rPr lang="fr-CA" sz="1200" kern="1200" baseline="0" noProof="0" dirty="0" err="1" smtClean="0">
                <a:solidFill>
                  <a:schemeClr val="tx1"/>
                </a:solidFill>
                <a:effectLst/>
                <a:latin typeface="+mn-lt"/>
                <a:ea typeface="+mn-ea"/>
                <a:cs typeface="+mn-cs"/>
              </a:rPr>
              <a:t>is</a:t>
            </a:r>
            <a:r>
              <a:rPr lang="fr-CA" sz="1200" kern="1200" baseline="0" noProof="0" dirty="0" smtClean="0">
                <a:solidFill>
                  <a:schemeClr val="tx1"/>
                </a:solidFill>
                <a:effectLst/>
                <a:latin typeface="+mn-lt"/>
                <a:ea typeface="+mn-ea"/>
                <a:cs typeface="+mn-cs"/>
              </a:rPr>
              <a:t> the </a:t>
            </a:r>
            <a:r>
              <a:rPr lang="fr-CA" sz="1200" kern="1200" baseline="0" noProof="0" dirty="0" err="1" smtClean="0">
                <a:solidFill>
                  <a:schemeClr val="tx1"/>
                </a:solidFill>
                <a:effectLst/>
                <a:latin typeface="+mn-lt"/>
                <a:ea typeface="+mn-ea"/>
                <a:cs typeface="+mn-cs"/>
              </a:rPr>
              <a:t>human</a:t>
            </a:r>
            <a:r>
              <a:rPr lang="fr-CA" sz="1200" kern="1200" baseline="0" noProof="0" dirty="0" smtClean="0">
                <a:solidFill>
                  <a:schemeClr val="tx1"/>
                </a:solidFill>
                <a:effectLst/>
                <a:latin typeface="+mn-lt"/>
                <a:ea typeface="+mn-ea"/>
                <a:cs typeface="+mn-cs"/>
              </a:rPr>
              <a:t> to </a:t>
            </a:r>
            <a:r>
              <a:rPr lang="fr-CA" sz="1200" kern="1200" baseline="0" noProof="0" dirty="0" err="1" smtClean="0">
                <a:solidFill>
                  <a:schemeClr val="tx1"/>
                </a:solidFill>
                <a:effectLst/>
                <a:latin typeface="+mn-lt"/>
                <a:ea typeface="+mn-ea"/>
                <a:cs typeface="+mn-cs"/>
              </a:rPr>
              <a:t>human</a:t>
            </a:r>
            <a:r>
              <a:rPr lang="fr-CA" sz="1200" kern="1200" baseline="0" noProof="0" dirty="0" smtClean="0">
                <a:solidFill>
                  <a:schemeClr val="tx1"/>
                </a:solidFill>
                <a:effectLst/>
                <a:latin typeface="+mn-lt"/>
                <a:ea typeface="+mn-ea"/>
                <a:cs typeface="+mn-cs"/>
              </a:rPr>
              <a:t> interaction</a:t>
            </a:r>
          </a:p>
          <a:p>
            <a:pPr lvl="0"/>
            <a:endParaRPr lang="fr-CA" sz="1200" kern="1200" baseline="0" noProof="0" dirty="0" smtClean="0">
              <a:solidFill>
                <a:schemeClr val="tx1"/>
              </a:solidFill>
              <a:effectLst/>
              <a:latin typeface="+mn-lt"/>
              <a:ea typeface="+mn-ea"/>
              <a:cs typeface="+mn-cs"/>
            </a:endParaRPr>
          </a:p>
          <a:p>
            <a:pPr lvl="0"/>
            <a:r>
              <a:rPr lang="fr-CA" sz="1200" kern="1200" baseline="0" noProof="0" dirty="0" err="1" smtClean="0">
                <a:solidFill>
                  <a:schemeClr val="tx1"/>
                </a:solidFill>
                <a:effectLst/>
                <a:latin typeface="+mn-lt"/>
                <a:ea typeface="+mn-ea"/>
                <a:cs typeface="+mn-cs"/>
              </a:rPr>
              <a:t>Really</a:t>
            </a:r>
            <a:r>
              <a:rPr lang="fr-CA" sz="1200" kern="1200" baseline="0" noProof="0" dirty="0" smtClean="0">
                <a:solidFill>
                  <a:schemeClr val="tx1"/>
                </a:solidFill>
                <a:effectLst/>
                <a:latin typeface="+mn-lt"/>
                <a:ea typeface="+mn-ea"/>
                <a:cs typeface="+mn-cs"/>
              </a:rPr>
              <a:t>?</a:t>
            </a:r>
          </a:p>
          <a:p>
            <a:pPr lvl="0"/>
            <a:endParaRPr lang="fr-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Imagine:</a:t>
            </a:r>
            <a:r>
              <a:rPr lang="en-CA" sz="1200" kern="1200" baseline="0" noProof="0" dirty="0" smtClean="0">
                <a:solidFill>
                  <a:schemeClr val="tx1"/>
                </a:solidFill>
                <a:effectLst/>
                <a:latin typeface="+mn-lt"/>
                <a:ea typeface="+mn-ea"/>
                <a:cs typeface="+mn-cs"/>
              </a:rPr>
              <a:t> Profs available everywhere, at any time, answering any question</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What is the added value of human to human interactions?</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Why should we continue teaching?</a:t>
            </a:r>
          </a:p>
          <a:p>
            <a:pPr lvl="0"/>
            <a:endParaRPr lang="fr-CA" sz="1200" kern="1200" baseline="0" noProof="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 </a:t>
            </a:r>
          </a:p>
          <a:p>
            <a:pPr lvl="0"/>
            <a:endParaRPr lang="fr-CA"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6</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Stop at 2:</a:t>
            </a:r>
          </a:p>
          <a:p>
            <a:pPr lvl="0"/>
            <a:endParaRPr lang="en-CA" sz="1200" kern="1200" noProof="0" dirty="0" smtClean="0">
              <a:solidFill>
                <a:schemeClr val="tx1"/>
              </a:solidFill>
              <a:effectLst/>
              <a:latin typeface="+mn-lt"/>
              <a:ea typeface="+mn-ea"/>
              <a:cs typeface="+mn-cs"/>
            </a:endParaRPr>
          </a:p>
          <a:p>
            <a:pPr lvl="0"/>
            <a:r>
              <a:rPr lang="en-CA" sz="1200" kern="1200" noProof="0" dirty="0" smtClean="0">
                <a:solidFill>
                  <a:schemeClr val="tx1"/>
                </a:solidFill>
                <a:effectLst/>
                <a:latin typeface="+mn-lt"/>
                <a:ea typeface="+mn-ea"/>
                <a:cs typeface="+mn-cs"/>
              </a:rPr>
              <a:t>Reading emotions</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Available on an IPAD</a:t>
            </a:r>
          </a:p>
          <a:p>
            <a:pPr lvl="0"/>
            <a:endParaRPr lang="fr-CA" sz="1200" kern="1200" baseline="0" noProof="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 </a:t>
            </a:r>
          </a:p>
          <a:p>
            <a:pPr lvl="0"/>
            <a:endParaRPr lang="fr-CA"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7</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CA" sz="1200" kern="1200" noProof="0" dirty="0" smtClean="0">
                <a:solidFill>
                  <a:schemeClr val="tx1"/>
                </a:solidFill>
                <a:effectLst/>
                <a:latin typeface="+mn-lt"/>
                <a:ea typeface="+mn-ea"/>
                <a:cs typeface="+mn-cs"/>
              </a:rPr>
              <a:t>Perfect</a:t>
            </a:r>
            <a:r>
              <a:rPr lang="en-CA" sz="1200" kern="1200" baseline="0" noProof="0" dirty="0" smtClean="0">
                <a:solidFill>
                  <a:schemeClr val="tx1"/>
                </a:solidFill>
                <a:effectLst/>
                <a:latin typeface="+mn-lt"/>
                <a:ea typeface="+mn-ea"/>
                <a:cs typeface="+mn-cs"/>
              </a:rPr>
              <a:t> merge between the real and the virtual</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Education everywhere: everything communicates</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The campus? The professor? The Social interaction?</a:t>
            </a:r>
          </a:p>
          <a:p>
            <a:pPr lvl="0"/>
            <a:endParaRPr lang="en-CA" sz="1200" kern="1200" baseline="0" noProof="0" dirty="0" smtClean="0">
              <a:solidFill>
                <a:schemeClr val="tx1"/>
              </a:solidFill>
              <a:effectLst/>
              <a:latin typeface="+mn-lt"/>
              <a:ea typeface="+mn-ea"/>
              <a:cs typeface="+mn-cs"/>
            </a:endParaRPr>
          </a:p>
          <a:p>
            <a:pPr lvl="0"/>
            <a:r>
              <a:rPr lang="en-CA" sz="1200" kern="1200" baseline="0" noProof="0" dirty="0" smtClean="0">
                <a:solidFill>
                  <a:schemeClr val="tx1"/>
                </a:solidFill>
                <a:effectLst/>
                <a:latin typeface="+mn-lt"/>
                <a:ea typeface="+mn-ea"/>
                <a:cs typeface="+mn-cs"/>
              </a:rPr>
              <a:t>Intrusion of the imaginary into reality</a:t>
            </a:r>
          </a:p>
          <a:p>
            <a:pPr lvl="0"/>
            <a:endParaRPr lang="fr-CA" sz="1200" kern="1200" baseline="0" noProof="0" dirty="0" smtClean="0">
              <a:solidFill>
                <a:schemeClr val="tx1"/>
              </a:solidFill>
              <a:effectLst/>
              <a:latin typeface="+mn-lt"/>
              <a:ea typeface="+mn-ea"/>
              <a:cs typeface="+mn-cs"/>
            </a:endParaRPr>
          </a:p>
          <a:p>
            <a:pPr lvl="0"/>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 </a:t>
            </a:r>
          </a:p>
          <a:p>
            <a:pPr lvl="0"/>
            <a:endParaRPr lang="fr-CA"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8</a:t>
            </a:fld>
            <a:endParaRPr lang="en-GB" altLang="en-US"/>
          </a:p>
        </p:txBody>
      </p:sp>
    </p:spTree>
    <p:extLst>
      <p:ext uri="{BB962C8B-B14F-4D97-AF65-F5344CB8AC3E}">
        <p14:creationId xmlns:p14="http://schemas.microsoft.com/office/powerpoint/2010/main" val="5784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the fail promises of AI in the last 50 years?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before Big Data. Deep Blue, Watson, highly performing networks, Nuanced AI, Deep Learning AI, frightening life-like robots, computers that learn from experience.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before the self-driving Google Car. </a:t>
            </a:r>
            <a:endParaRPr lang="fr-FR" sz="1200" kern="120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 </a:t>
            </a:r>
          </a:p>
          <a:p>
            <a:pPr lvl="0"/>
            <a:r>
              <a:rPr lang="en-CA" sz="1200" kern="1200" noProof="0" dirty="0" smtClean="0">
                <a:solidFill>
                  <a:schemeClr val="tx1"/>
                </a:solidFill>
                <a:effectLst/>
                <a:latin typeface="+mn-lt"/>
                <a:ea typeface="+mn-ea"/>
                <a:cs typeface="+mn-cs"/>
              </a:rPr>
              <a:t>You’re driving your car?</a:t>
            </a:r>
          </a:p>
          <a:p>
            <a:r>
              <a:rPr lang="fr-CA"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89E6604-1D7B-4891-9513-B97381527BAF}" type="slidenum">
              <a:rPr lang="en-GB" altLang="en-US" smtClean="0"/>
              <a:pPr/>
              <a:t>9</a:t>
            </a:fld>
            <a:endParaRPr lang="en-GB" altLang="en-US"/>
          </a:p>
        </p:txBody>
      </p:sp>
    </p:spTree>
    <p:extLst>
      <p:ext uri="{BB962C8B-B14F-4D97-AF65-F5344CB8AC3E}">
        <p14:creationId xmlns:p14="http://schemas.microsoft.com/office/powerpoint/2010/main" val="5784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grayscl/>
            <a:extLst>
              <a:ext uri="{28A0092B-C50C-407E-A947-70E740481C1C}">
                <a14:useLocalDpi xmlns:a14="http://schemas.microsoft.com/office/drawing/2010/main" val="0"/>
              </a:ext>
            </a:extLst>
          </a:blip>
          <a:srcRect l="23999" t="6404" r="16798" b="1910"/>
          <a:stretch>
            <a:fillRect/>
          </a:stretch>
        </p:blipFill>
        <p:spPr bwMode="auto">
          <a:xfrm>
            <a:off x="0" y="0"/>
            <a:ext cx="56388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p:cNvSpPr>
            <a:spLocks noChangeArrowheads="1"/>
          </p:cNvSpPr>
          <p:nvPr userDrawn="1"/>
        </p:nvSpPr>
        <p:spPr bwMode="auto">
          <a:xfrm>
            <a:off x="4859338" y="620713"/>
            <a:ext cx="3313112" cy="3954462"/>
          </a:xfrm>
          <a:prstGeom prst="roundRect">
            <a:avLst>
              <a:gd name="adj" fmla="val 51"/>
            </a:avLst>
          </a:prstGeom>
          <a:solidFill>
            <a:schemeClr val="bg1">
              <a:lumMod val="95000"/>
            </a:schemeClr>
          </a:solidFill>
          <a:ln w="9525">
            <a:noFill/>
            <a:round/>
            <a:headEnd/>
            <a:tailEnd/>
          </a:ln>
        </p:spPr>
        <p:txBody>
          <a:bodyPr wrap="none" anchor="ctr"/>
          <a:lstStyle/>
          <a:p>
            <a:pPr eaLnBrk="0" hangingPunct="0">
              <a:defRPr/>
            </a:pPr>
            <a:endParaRPr lang="en-US">
              <a:latin typeface="Calibri" pitchFamily="34" charset="0"/>
            </a:endParaRPr>
          </a:p>
        </p:txBody>
      </p:sp>
      <p:sp>
        <p:nvSpPr>
          <p:cNvPr id="4" name="AutoShape 3"/>
          <p:cNvSpPr>
            <a:spLocks noChangeArrowheads="1"/>
          </p:cNvSpPr>
          <p:nvPr userDrawn="1"/>
        </p:nvSpPr>
        <p:spPr bwMode="auto">
          <a:xfrm>
            <a:off x="3635375" y="3743325"/>
            <a:ext cx="2133600" cy="2133600"/>
          </a:xfrm>
          <a:prstGeom prst="roundRect">
            <a:avLst>
              <a:gd name="adj" fmla="val 74"/>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1263" y="3940175"/>
            <a:ext cx="1828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253660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468313" y="1268761"/>
            <a:ext cx="8207375" cy="4968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468313" y="1268749"/>
            <a:ext cx="8229600" cy="4968540"/>
          </a:xfrm>
          <a:prstGeom prst="rect">
            <a:avLst/>
          </a:prstGeom>
          <a:solidFill>
            <a:schemeClr val="bg1">
              <a:alpha val="0"/>
            </a:schemeClr>
          </a:solidFill>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2" name="Title 1"/>
          <p:cNvSpPr>
            <a:spLocks noGrp="1"/>
          </p:cNvSpPr>
          <p:nvPr>
            <p:ph type="title"/>
          </p:nvPr>
        </p:nvSpPr>
        <p:spPr>
          <a:xfrm>
            <a:off x="457200" y="274638"/>
            <a:ext cx="8229600" cy="634082"/>
          </a:xfrm>
        </p:spPr>
        <p:txBody>
          <a:bodyPr/>
          <a:lstStyle>
            <a:lvl1pPr>
              <a:defRPr sz="3200" b="1"/>
            </a:lvl1pPr>
          </a:lstStyle>
          <a:p>
            <a:r>
              <a:rPr lang="en-US" smtClean="0"/>
              <a:t>Click to edit Master title style</a:t>
            </a:r>
            <a:endParaRPr lang="en-CA" dirty="0"/>
          </a:p>
        </p:txBody>
      </p:sp>
      <p:sp>
        <p:nvSpPr>
          <p:cNvPr id="5" name="Rectangle 4"/>
          <p:cNvSpPr/>
          <p:nvPr userDrawn="1"/>
        </p:nvSpPr>
        <p:spPr>
          <a:xfrm>
            <a:off x="8220006" y="6381328"/>
            <a:ext cx="420308" cy="3231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47880A9-0EF6-4EFF-A2E0-436ED08978A4}" type="slidenum">
              <a:rPr kumimoji="0" lang="en-US" altLang="en-US" sz="1500" b="0" i="0" u="none" strike="noStrike" kern="1200" cap="none" spc="0" normalizeH="0" baseline="0" noProof="0" smtClean="0">
                <a:ln>
                  <a:noFill/>
                </a:ln>
                <a:solidFill>
                  <a:schemeClr val="bg1">
                    <a:lumMod val="50000"/>
                  </a:scheme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lang="en-CA" sz="1500" baseline="0" dirty="0">
              <a:solidFill>
                <a:schemeClr val="bg1">
                  <a:lumMod val="50000"/>
                </a:schemeClr>
              </a:solidFill>
            </a:endParaRPr>
          </a:p>
        </p:txBody>
      </p:sp>
      <p:pic>
        <p:nvPicPr>
          <p:cNvPr id="6" name="Picture 3"/>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95288" y="6309320"/>
            <a:ext cx="1971675" cy="4667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058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1653" t="9291" r="21614" b="14749"/>
          <a:stretch>
            <a:fillRect/>
          </a:stretch>
        </p:blipFill>
        <p:spPr bwMode="auto">
          <a:xfrm>
            <a:off x="0" y="0"/>
            <a:ext cx="370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userDrawn="1"/>
        </p:nvSpPr>
        <p:spPr bwMode="auto">
          <a:xfrm rot="16200000">
            <a:off x="-369887" y="3071813"/>
            <a:ext cx="6858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lnSpc>
                <a:spcPct val="93000"/>
              </a:lnSpc>
              <a:spcBef>
                <a:spcPts val="3938"/>
              </a:spcBef>
              <a:buClr>
                <a:srgbClr val="FB5652"/>
              </a:buClr>
              <a:buSzPct val="100000"/>
              <a:buFont typeface="Arial" charset="0"/>
              <a:buNone/>
              <a:defRPr/>
            </a:pPr>
            <a:r>
              <a:rPr lang="en-GB" sz="4400" dirty="0" smtClean="0">
                <a:solidFill>
                  <a:schemeClr val="bg1"/>
                </a:solidFill>
                <a:latin typeface="Calibri" pitchFamily="34" charset="0"/>
              </a:rPr>
              <a:t>End Caption</a:t>
            </a:r>
          </a:p>
        </p:txBody>
      </p:sp>
      <p:sp>
        <p:nvSpPr>
          <p:cNvPr id="9" name="Content Placeholder 2"/>
          <p:cNvSpPr>
            <a:spLocks noGrp="1"/>
          </p:cNvSpPr>
          <p:nvPr>
            <p:ph idx="1"/>
          </p:nvPr>
        </p:nvSpPr>
        <p:spPr>
          <a:xfrm>
            <a:off x="4067944" y="548680"/>
            <a:ext cx="4618856" cy="5577483"/>
          </a:xfrm>
          <a:prstGeom prst="rect">
            <a:avLst/>
          </a:prstGeom>
        </p:spPr>
        <p:txBody>
          <a:bodyPr/>
          <a:lstStyle>
            <a:lvl1pPr>
              <a:buClr>
                <a:srgbClr val="C00000"/>
              </a:buClr>
              <a:defRPr sz="3200"/>
            </a:lvl1pPr>
            <a:lvl2pPr>
              <a:buClr>
                <a:srgbClr val="C00000"/>
              </a:buClr>
              <a:defRPr sz="2800"/>
            </a:lvl2pPr>
            <a:lvl3pPr>
              <a:buClr>
                <a:srgbClr val="C00000"/>
              </a:buClr>
              <a:defRPr sz="2400"/>
            </a:lvl3pPr>
            <a:lvl4pPr>
              <a:buClr>
                <a:srgbClr val="C00000"/>
              </a:buClr>
              <a:defRPr sz="2000"/>
            </a:lvl4pPr>
            <a:lvl5pPr>
              <a:buClr>
                <a:srgbClr val="C0000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20637849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8" name="Title Placeholder 1"/>
          <p:cNvSpPr txBox="1">
            <a:spLocks/>
          </p:cNvSpPr>
          <p:nvPr/>
        </p:nvSpPr>
        <p:spPr bwMode="auto">
          <a:xfrm>
            <a:off x="468313" y="1773238"/>
            <a:ext cx="82296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CA" sz="4400" smtClean="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
          <p:cNvSpPr txBox="1">
            <a:spLocks noChangeArrowheads="1"/>
          </p:cNvSpPr>
          <p:nvPr/>
        </p:nvSpPr>
        <p:spPr bwMode="auto">
          <a:xfrm>
            <a:off x="5003800" y="3532188"/>
            <a:ext cx="2978150" cy="688975"/>
          </a:xfrm>
          <a:prstGeom prst="rect">
            <a:avLst/>
          </a:prstGeom>
          <a:noFill/>
          <a:ln w="9525">
            <a:noFill/>
            <a:miter lim="800000"/>
            <a:headEnd/>
            <a:tailEnd/>
          </a:ln>
        </p:spPr>
        <p:txBody>
          <a:bodyPr lIns="90000" tIns="46800" rIns="90000" bIns="46800">
            <a:spAutoFit/>
          </a:bodyPr>
          <a:lstStyle/>
          <a:p>
            <a:pPr algn="r">
              <a:lnSpc>
                <a:spcPct val="93000"/>
              </a:lnSpc>
              <a:buClr>
                <a:srgbClr val="668174"/>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CA" sz="2000" dirty="0">
              <a:solidFill>
                <a:schemeClr val="bg1">
                  <a:lumMod val="50000"/>
                </a:schemeClr>
              </a:solidFill>
              <a:latin typeface="Arial" charset="0"/>
            </a:endParaRPr>
          </a:p>
          <a:p>
            <a:pPr algn="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CA" sz="2000" dirty="0">
              <a:latin typeface="Arial" charset="0"/>
            </a:endParaRPr>
          </a:p>
        </p:txBody>
      </p:sp>
      <p:sp>
        <p:nvSpPr>
          <p:cNvPr id="6" name="TextBox 4"/>
          <p:cNvSpPr txBox="1">
            <a:spLocks noChangeArrowheads="1"/>
          </p:cNvSpPr>
          <p:nvPr/>
        </p:nvSpPr>
        <p:spPr bwMode="auto">
          <a:xfrm>
            <a:off x="152400" y="0"/>
            <a:ext cx="8839200" cy="461665"/>
          </a:xfrm>
          <a:prstGeom prst="rect">
            <a:avLst/>
          </a:prstGeom>
          <a:solidFill>
            <a:schemeClr val="bg1"/>
          </a:solidFill>
          <a:ln w="9525">
            <a:no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i="1" dirty="0" smtClean="0">
                <a:latin typeface="+mj-lt"/>
              </a:rPr>
              <a:t>  </a:t>
            </a:r>
            <a:endParaRPr lang="en-US" sz="2400" b="1" i="1" dirty="0" smtClean="0">
              <a:latin typeface="+mj-lt"/>
            </a:endParaRPr>
          </a:p>
        </p:txBody>
      </p:sp>
      <p:sp>
        <p:nvSpPr>
          <p:cNvPr id="8" name="TextBox 3"/>
          <p:cNvSpPr txBox="1">
            <a:spLocks noChangeArrowheads="1"/>
          </p:cNvSpPr>
          <p:nvPr/>
        </p:nvSpPr>
        <p:spPr bwMode="auto">
          <a:xfrm>
            <a:off x="4800600" y="1066800"/>
            <a:ext cx="3429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b="1" dirty="0" smtClean="0">
                <a:latin typeface="+mj-lt"/>
              </a:rPr>
              <a:t> </a:t>
            </a:r>
          </a:p>
          <a:p>
            <a:pPr eaLnBrk="1" hangingPunct="1">
              <a:defRPr/>
            </a:pPr>
            <a:r>
              <a:rPr lang="en-US" sz="2400" b="1" dirty="0" smtClean="0">
                <a:latin typeface="+mj-lt"/>
              </a:rPr>
              <a:t>Living on the Edge of the Singularity: </a:t>
            </a:r>
            <a:endParaRPr lang="en-US" sz="2400" b="1" dirty="0">
              <a:latin typeface="+mj-lt"/>
            </a:endParaRPr>
          </a:p>
          <a:p>
            <a:pPr eaLnBrk="1" hangingPunct="1">
              <a:defRPr/>
            </a:pPr>
            <a:r>
              <a:rPr lang="en-US" sz="2400" dirty="0" smtClean="0">
                <a:latin typeface="+mj-lt"/>
              </a:rPr>
              <a:t>Looking at the Future of Higher Education</a:t>
            </a:r>
          </a:p>
          <a:p>
            <a:pPr algn="r" eaLnBrk="1" hangingPunct="1">
              <a:defRPr/>
            </a:pPr>
            <a:endParaRPr lang="en-US" b="1" dirty="0">
              <a:latin typeface="+mj-lt"/>
            </a:endParaRPr>
          </a:p>
          <a:p>
            <a:pPr algn="r" eaLnBrk="1" hangingPunct="1">
              <a:defRPr/>
            </a:pPr>
            <a:endParaRPr lang="en-US" b="1" dirty="0" smtClean="0">
              <a:latin typeface="+mj-lt"/>
            </a:endParaRPr>
          </a:p>
          <a:p>
            <a:pPr algn="r" eaLnBrk="1" hangingPunct="1">
              <a:defRPr/>
            </a:pPr>
            <a:r>
              <a:rPr lang="en-US" dirty="0" smtClean="0">
                <a:latin typeface="+mj-lt"/>
              </a:rPr>
              <a:t>Ollivier Dyens</a:t>
            </a:r>
          </a:p>
          <a:p>
            <a:pPr algn="r" eaLnBrk="1" hangingPunct="1">
              <a:defRPr/>
            </a:pPr>
            <a:r>
              <a:rPr lang="en-US" dirty="0" smtClean="0">
                <a:latin typeface="+mj-lt"/>
              </a:rPr>
              <a:t>Deputy Provost</a:t>
            </a:r>
          </a:p>
          <a:p>
            <a:pPr algn="r" eaLnBrk="1" hangingPunct="1">
              <a:defRPr/>
            </a:pPr>
            <a:r>
              <a:rPr lang="en-US" dirty="0" smtClean="0">
                <a:latin typeface="+mj-lt"/>
              </a:rPr>
              <a:t>McGill University  </a:t>
            </a:r>
            <a:endParaRPr lang="en-US" dirty="0">
              <a:latin typeface="+mj-lt"/>
            </a:endParaRPr>
          </a:p>
        </p:txBody>
      </p:sp>
      <p:sp>
        <p:nvSpPr>
          <p:cNvPr id="10" name="Rectangle 9"/>
          <p:cNvSpPr/>
          <p:nvPr/>
        </p:nvSpPr>
        <p:spPr>
          <a:xfrm>
            <a:off x="6248400" y="5867400"/>
            <a:ext cx="1804601" cy="338554"/>
          </a:xfrm>
          <a:prstGeom prst="rect">
            <a:avLst/>
          </a:prstGeom>
        </p:spPr>
        <p:txBody>
          <a:bodyPr wrap="none">
            <a:spAutoFit/>
          </a:bodyPr>
          <a:lstStyle/>
          <a:p>
            <a:r>
              <a:rPr lang="en-US" sz="1600" dirty="0" smtClean="0">
                <a:latin typeface="+mj-lt"/>
              </a:rPr>
              <a:t>LSU, March 201615</a:t>
            </a:r>
            <a:endParaRPr lang="en-CA" sz="1600"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Urgency</a:t>
            </a:r>
            <a:endParaRPr lang="en-CA" dirty="0"/>
          </a:p>
        </p:txBody>
      </p:sp>
      <p:pic>
        <p:nvPicPr>
          <p:cNvPr id="2" name="Espace réservé du contenu 1" descr="main-qimg-bdee20da26430fd679ad3a6e7d7e37c8.gif"/>
          <p:cNvPicPr>
            <a:picLocks noGrp="1" noChangeAspect="1"/>
          </p:cNvPicPr>
          <p:nvPr>
            <p:ph idx="1"/>
          </p:nvPr>
        </p:nvPicPr>
        <p:blipFill>
          <a:blip r:embed="rId3">
            <a:extLst>
              <a:ext uri="{28A0092B-C50C-407E-A947-70E740481C1C}">
                <a14:useLocalDpi xmlns:a14="http://schemas.microsoft.com/office/drawing/2010/main" val="0"/>
              </a:ext>
            </a:extLst>
          </a:blip>
          <a:srcRect t="4716" b="4716"/>
          <a:stretch>
            <a:fillRect/>
          </a:stretch>
        </p:blipFill>
        <p:spPr>
          <a:xfrm>
            <a:off x="1447800" y="1828800"/>
            <a:ext cx="6411913" cy="38711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9485285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New </a:t>
            </a:r>
            <a:r>
              <a:rPr lang="en-CA" dirty="0" smtClean="0"/>
              <a:t>Ways </a:t>
            </a:r>
            <a:r>
              <a:rPr lang="en-CA" dirty="0" smtClean="0"/>
              <a:t>to </a:t>
            </a:r>
            <a:r>
              <a:rPr lang="en-CA" dirty="0" smtClean="0"/>
              <a:t>Move </a:t>
            </a:r>
            <a:r>
              <a:rPr lang="en-CA" dirty="0"/>
              <a:t>F</a:t>
            </a:r>
            <a:r>
              <a:rPr lang="en-CA" dirty="0" smtClean="0"/>
              <a:t>orward</a:t>
            </a:r>
            <a:endParaRPr lang="en-CA" dirty="0"/>
          </a:p>
        </p:txBody>
      </p:sp>
      <p:pic>
        <p:nvPicPr>
          <p:cNvPr id="5" name="Picture 4" descr="matrix-revolutions-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33130"/>
            <a:ext cx="6477000" cy="3353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8880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The </a:t>
            </a:r>
            <a:r>
              <a:rPr lang="en-CA" dirty="0" smtClean="0"/>
              <a:t>Human/Machine </a:t>
            </a:r>
            <a:r>
              <a:rPr lang="en-CA" dirty="0"/>
              <a:t>S</a:t>
            </a:r>
            <a:r>
              <a:rPr lang="en-CA" dirty="0" smtClean="0"/>
              <a:t>ystem</a:t>
            </a:r>
            <a:endParaRPr lang="en-CA" dirty="0"/>
          </a:p>
        </p:txBody>
      </p:sp>
      <p:sp>
        <p:nvSpPr>
          <p:cNvPr id="4" name="Espace réservé du contenu 3"/>
          <p:cNvSpPr>
            <a:spLocks noGrp="1"/>
          </p:cNvSpPr>
          <p:nvPr>
            <p:ph idx="1"/>
          </p:nvPr>
        </p:nvSpPr>
        <p:spPr/>
        <p:txBody>
          <a:bodyPr/>
          <a:lstStyle/>
          <a:p>
            <a:r>
              <a:rPr lang="en-CA" sz="2000" dirty="0" smtClean="0"/>
              <a:t>How can they help us?</a:t>
            </a:r>
          </a:p>
          <a:p>
            <a:r>
              <a:rPr lang="en-CA" sz="2000" dirty="0" smtClean="0"/>
              <a:t>What do we do better than machines?</a:t>
            </a:r>
          </a:p>
          <a:p>
            <a:endParaRPr lang="fr-FR" sz="2000" dirty="0"/>
          </a:p>
          <a:p>
            <a:endParaRPr lang="fr-FR" sz="2000" dirty="0"/>
          </a:p>
        </p:txBody>
      </p:sp>
      <p:pic>
        <p:nvPicPr>
          <p:cNvPr id="2" name="Image 1" descr="mindfulness-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362200"/>
            <a:ext cx="6172200" cy="32639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956813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Kasparov</a:t>
            </a:r>
            <a:endParaRPr lang="en-CA" dirty="0"/>
          </a:p>
        </p:txBody>
      </p:sp>
      <p:pic>
        <p:nvPicPr>
          <p:cNvPr id="2" name="Espace réservé du contenu 1" descr="article-1340520-0C6A3561000005DC-774_634x443.jpg"/>
          <p:cNvPicPr>
            <a:picLocks noGrp="1" noChangeAspect="1"/>
          </p:cNvPicPr>
          <p:nvPr>
            <p:ph idx="1"/>
          </p:nvPr>
        </p:nvPicPr>
        <p:blipFill>
          <a:blip r:embed="rId3">
            <a:extLst>
              <a:ext uri="{28A0092B-C50C-407E-A947-70E740481C1C}">
                <a14:useLocalDpi xmlns:a14="http://schemas.microsoft.com/office/drawing/2010/main" val="0"/>
              </a:ext>
            </a:extLst>
          </a:blip>
          <a:srcRect t="6795" b="6795"/>
          <a:stretch>
            <a:fillRect/>
          </a:stretch>
        </p:blipFill>
        <p:spPr>
          <a:xfrm>
            <a:off x="1143000" y="1676400"/>
            <a:ext cx="6858000" cy="41404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72435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000" dirty="0" smtClean="0"/>
              <a:t>Using </a:t>
            </a:r>
            <a:r>
              <a:rPr lang="en-CA" sz="3000" dirty="0" smtClean="0"/>
              <a:t>Art </a:t>
            </a:r>
            <a:r>
              <a:rPr lang="en-CA" sz="3000" dirty="0" smtClean="0"/>
              <a:t>to </a:t>
            </a:r>
            <a:r>
              <a:rPr lang="en-CA" sz="3000" dirty="0" smtClean="0"/>
              <a:t>Enhance </a:t>
            </a:r>
            <a:r>
              <a:rPr lang="en-CA" sz="3000" dirty="0" smtClean="0"/>
              <a:t>the </a:t>
            </a:r>
            <a:r>
              <a:rPr lang="en-CA" sz="3000" dirty="0" smtClean="0"/>
              <a:t>Human/Machine </a:t>
            </a:r>
            <a:r>
              <a:rPr lang="en-CA" sz="3000" dirty="0"/>
              <a:t>S</a:t>
            </a:r>
            <a:r>
              <a:rPr lang="en-CA" sz="3000" dirty="0" smtClean="0"/>
              <a:t>ystem</a:t>
            </a:r>
            <a:endParaRPr lang="en-CA" sz="3000" dirty="0"/>
          </a:p>
        </p:txBody>
      </p:sp>
      <p:pic>
        <p:nvPicPr>
          <p:cNvPr id="5" name="Picture 3" descr="03-000_Par7948124.jpg"/>
          <p:cNvPicPr>
            <a:picLocks noGrp="1" noChangeAspect="1"/>
          </p:cNvPicPr>
          <p:nvPr>
            <p:ph idx="1"/>
          </p:nvPr>
        </p:nvPicPr>
        <p:blipFill>
          <a:blip r:embed="rId3">
            <a:extLst>
              <a:ext uri="{28A0092B-C50C-407E-A947-70E740481C1C}">
                <a14:useLocalDpi xmlns:a14="http://schemas.microsoft.com/office/drawing/2010/main" val="0"/>
              </a:ext>
            </a:extLst>
          </a:blip>
          <a:srcRect t="4739" b="4739"/>
          <a:stretch>
            <a:fillRect/>
          </a:stretch>
        </p:blipFill>
        <p:spPr>
          <a:xfrm>
            <a:off x="3352800" y="3352800"/>
            <a:ext cx="4565143" cy="2756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Rectangle 1"/>
          <p:cNvSpPr/>
          <p:nvPr/>
        </p:nvSpPr>
        <p:spPr>
          <a:xfrm>
            <a:off x="609600" y="1447800"/>
            <a:ext cx="7848600" cy="1415772"/>
          </a:xfrm>
          <a:prstGeom prst="rect">
            <a:avLst/>
          </a:prstGeom>
        </p:spPr>
        <p:txBody>
          <a:bodyPr wrap="square">
            <a:spAutoFit/>
          </a:bodyPr>
          <a:lstStyle/>
          <a:p>
            <a:r>
              <a:rPr lang="en-CA" dirty="0">
                <a:latin typeface="+mj-lt"/>
              </a:rPr>
              <a:t>‘‘There was not enough time for human heredity to cope with the vastness of the new contingent possibilities revealed by high intelligence,’ </a:t>
            </a:r>
            <a:r>
              <a:rPr lang="en-CA" dirty="0" smtClean="0">
                <a:latin typeface="+mj-lt"/>
              </a:rPr>
              <a:t>E.O. Wilson </a:t>
            </a:r>
            <a:r>
              <a:rPr lang="en-CA" dirty="0">
                <a:latin typeface="+mj-lt"/>
              </a:rPr>
              <a:t>says : ‘The arts filled the gap,’ allowing human beings to develop more flexible and sophisticated response to new situations.</a:t>
            </a:r>
            <a:r>
              <a:rPr lang="en-CA" dirty="0" smtClean="0">
                <a:latin typeface="+mj-lt"/>
              </a:rPr>
              <a:t>’</a:t>
            </a:r>
            <a:endParaRPr lang="fr-CA" dirty="0">
              <a:latin typeface="+mj-lt"/>
            </a:endParaRPr>
          </a:p>
          <a:p>
            <a:pPr algn="r"/>
            <a:r>
              <a:rPr lang="en-CA" sz="1400" dirty="0" smtClean="0">
                <a:latin typeface="+mj-lt"/>
              </a:rPr>
              <a:t>Denis</a:t>
            </a:r>
            <a:r>
              <a:rPr lang="en-CA" sz="1400" dirty="0">
                <a:latin typeface="+mj-lt"/>
              </a:rPr>
              <a:t> Dutton (2009): </a:t>
            </a:r>
            <a:r>
              <a:rPr lang="en-CA" sz="1400" i="1" dirty="0">
                <a:latin typeface="+mj-lt"/>
              </a:rPr>
              <a:t>The Art Instinct</a:t>
            </a:r>
            <a:r>
              <a:rPr lang="en-CA" sz="1400" dirty="0">
                <a:latin typeface="+mj-lt"/>
              </a:rPr>
              <a:t>, Bloomsbury </a:t>
            </a:r>
            <a:endParaRPr lang="en-US" sz="1400" dirty="0">
              <a:latin typeface="+mj-lt"/>
            </a:endParaRPr>
          </a:p>
        </p:txBody>
      </p:sp>
    </p:spTree>
    <p:extLst>
      <p:ext uri="{BB962C8B-B14F-4D97-AF65-F5344CB8AC3E}">
        <p14:creationId xmlns:p14="http://schemas.microsoft.com/office/powerpoint/2010/main" val="1411141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Art as a </a:t>
            </a:r>
            <a:r>
              <a:rPr lang="en-CA" dirty="0" smtClean="0"/>
              <a:t>Survival </a:t>
            </a:r>
            <a:r>
              <a:rPr lang="en-CA" dirty="0"/>
              <a:t>M</a:t>
            </a:r>
            <a:r>
              <a:rPr lang="en-CA" dirty="0" smtClean="0"/>
              <a:t>echanism</a:t>
            </a:r>
            <a:endParaRPr lang="en-CA" dirty="0"/>
          </a:p>
        </p:txBody>
      </p:sp>
      <p:sp>
        <p:nvSpPr>
          <p:cNvPr id="4" name="Espace réservé du contenu 3"/>
          <p:cNvSpPr>
            <a:spLocks noGrp="1"/>
          </p:cNvSpPr>
          <p:nvPr>
            <p:ph idx="1"/>
          </p:nvPr>
        </p:nvSpPr>
        <p:spPr/>
        <p:txBody>
          <a:bodyPr/>
          <a:lstStyle/>
          <a:p>
            <a:r>
              <a:rPr lang="en-CA" sz="2000" dirty="0" smtClean="0"/>
              <a:t>Why do we think art is beautiful?</a:t>
            </a:r>
          </a:p>
          <a:p>
            <a:endParaRPr lang="fr-FR" sz="2000" dirty="0" smtClean="0"/>
          </a:p>
          <a:p>
            <a:r>
              <a:rPr lang="en-CA" sz="2000" dirty="0"/>
              <a:t>“‘Pleasure’ is not something that natural selection doles out without a reason – and we would expect that reason to be intimately connected with maximising fitness.’</a:t>
            </a:r>
            <a:r>
              <a:rPr lang="fr-FR" sz="2000" dirty="0"/>
              <a:t> </a:t>
            </a:r>
            <a:r>
              <a:rPr lang="fr-FR" sz="2000" dirty="0" smtClean="0"/>
              <a:t>David. P. </a:t>
            </a:r>
            <a:r>
              <a:rPr lang="fr-FR" sz="2000" dirty="0" err="1" smtClean="0"/>
              <a:t>Barash</a:t>
            </a:r>
            <a:endParaRPr lang="fr-FR" sz="2000" dirty="0" smtClean="0"/>
          </a:p>
          <a:p>
            <a:endParaRPr lang="fr-FR" sz="2000" dirty="0"/>
          </a:p>
          <a:p>
            <a:endParaRPr lang="fr-FR" sz="2000" dirty="0"/>
          </a:p>
        </p:txBody>
      </p:sp>
      <p:pic>
        <p:nvPicPr>
          <p:cNvPr id="5" name="Picture 4" descr="Girl_With_A_Pearl_Earr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626" y="2895600"/>
            <a:ext cx="2214142" cy="3167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21260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Art as a </a:t>
            </a:r>
            <a:r>
              <a:rPr lang="en-CA" dirty="0" smtClean="0"/>
              <a:t>Survival </a:t>
            </a:r>
            <a:r>
              <a:rPr lang="en-CA" dirty="0"/>
              <a:t>M</a:t>
            </a:r>
            <a:r>
              <a:rPr lang="en-CA" dirty="0" smtClean="0"/>
              <a:t>echanism</a:t>
            </a:r>
            <a:endParaRPr lang="en-CA" dirty="0"/>
          </a:p>
        </p:txBody>
      </p:sp>
      <p:sp>
        <p:nvSpPr>
          <p:cNvPr id="4" name="Espace réservé du contenu 3"/>
          <p:cNvSpPr>
            <a:spLocks noGrp="1"/>
          </p:cNvSpPr>
          <p:nvPr>
            <p:ph idx="1"/>
          </p:nvPr>
        </p:nvSpPr>
        <p:spPr/>
        <p:txBody>
          <a:bodyPr/>
          <a:lstStyle/>
          <a:p>
            <a:endParaRPr lang="fr-FR" sz="2000" dirty="0"/>
          </a:p>
          <a:p>
            <a:r>
              <a:rPr lang="en-CA" sz="2400" dirty="0" smtClean="0"/>
              <a:t>‘There </a:t>
            </a:r>
            <a:r>
              <a:rPr lang="en-CA" sz="2400" dirty="0"/>
              <a:t>is virtually no evidence that artworks activate emotion areas distinct from those involved in appraising everyday objects important for survival. Hence, the most reasonable evolutionary hypothesis is that the aesthetic system of the brain evolved first for the appraisal of objects of biological importance, including food sources and suitable mates, and was later co-opted for artworks such as paintings and music.’ </a:t>
            </a:r>
            <a:endParaRPr lang="fr-FR" sz="2400" dirty="0"/>
          </a:p>
          <a:p>
            <a:pPr marL="0" indent="0">
              <a:buNone/>
            </a:pPr>
            <a:r>
              <a:rPr lang="en-CA" sz="2000" dirty="0" smtClean="0"/>
              <a:t>	Brown </a:t>
            </a:r>
            <a:r>
              <a:rPr lang="en-CA" sz="2000" dirty="0"/>
              <a:t>and </a:t>
            </a:r>
            <a:r>
              <a:rPr lang="en-CA" sz="2000" dirty="0" err="1"/>
              <a:t>Gao</a:t>
            </a:r>
            <a:r>
              <a:rPr lang="en-CA" sz="2000" dirty="0"/>
              <a:t> (2011): September 27</a:t>
            </a:r>
            <a:endParaRPr lang="fr-FR" sz="2000" dirty="0"/>
          </a:p>
          <a:p>
            <a:endParaRPr lang="fr-FR" sz="2000" dirty="0"/>
          </a:p>
        </p:txBody>
      </p:sp>
    </p:spTree>
    <p:extLst>
      <p:ext uri="{BB962C8B-B14F-4D97-AF65-F5344CB8AC3E}">
        <p14:creationId xmlns:p14="http://schemas.microsoft.com/office/powerpoint/2010/main" val="12747144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Art as a </a:t>
            </a:r>
            <a:r>
              <a:rPr lang="en-CA" dirty="0" smtClean="0"/>
              <a:t>Survival </a:t>
            </a:r>
            <a:r>
              <a:rPr lang="en-CA" dirty="0"/>
              <a:t>M</a:t>
            </a:r>
            <a:r>
              <a:rPr lang="en-CA" dirty="0" smtClean="0"/>
              <a:t>echanism</a:t>
            </a:r>
            <a:endParaRPr lang="en-CA" dirty="0"/>
          </a:p>
        </p:txBody>
      </p:sp>
      <p:sp>
        <p:nvSpPr>
          <p:cNvPr id="4" name="Espace réservé du contenu 3"/>
          <p:cNvSpPr>
            <a:spLocks noGrp="1"/>
          </p:cNvSpPr>
          <p:nvPr>
            <p:ph idx="1"/>
          </p:nvPr>
        </p:nvSpPr>
        <p:spPr/>
        <p:txBody>
          <a:bodyPr/>
          <a:lstStyle/>
          <a:p>
            <a:pPr marL="0" lvl="0" indent="0">
              <a:buNone/>
            </a:pPr>
            <a:endParaRPr lang="en-CA" sz="2400" dirty="0" smtClean="0"/>
          </a:p>
          <a:p>
            <a:pPr lvl="0"/>
            <a:r>
              <a:rPr lang="en-CA" sz="2400" dirty="0" smtClean="0"/>
              <a:t>We </a:t>
            </a:r>
            <a:r>
              <a:rPr lang="en-CA" sz="2400" dirty="0"/>
              <a:t>like stories because they simulate social interactions </a:t>
            </a:r>
          </a:p>
          <a:p>
            <a:endParaRPr lang="fr-FR" sz="2000" dirty="0"/>
          </a:p>
        </p:txBody>
      </p:sp>
      <p:pic>
        <p:nvPicPr>
          <p:cNvPr id="2" name="Picture 1" descr="02fe6fe61a1bfcbbc083accd61b9d8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514600"/>
            <a:ext cx="50292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36441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933" y="3810000"/>
            <a:ext cx="3928534" cy="2209800"/>
          </a:xfrm>
          <a:prstGeom prst="rect">
            <a:avLst/>
          </a:prstGeom>
        </p:spPr>
      </p:pic>
      <p:pic>
        <p:nvPicPr>
          <p:cNvPr id="2" name="Image 1" descr="tumblr_n4fwmftGjC1ttvfjpo6_12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971800"/>
            <a:ext cx="3048000" cy="19632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p:txBody>
          <a:bodyPr/>
          <a:lstStyle/>
          <a:p>
            <a:r>
              <a:rPr lang="en-CA" dirty="0" smtClean="0"/>
              <a:t>Art as a </a:t>
            </a:r>
            <a:r>
              <a:rPr lang="en-CA" dirty="0" smtClean="0"/>
              <a:t>Survival </a:t>
            </a:r>
            <a:r>
              <a:rPr lang="en-CA" dirty="0"/>
              <a:t>M</a:t>
            </a:r>
            <a:r>
              <a:rPr lang="en-CA" dirty="0" smtClean="0"/>
              <a:t>echanism</a:t>
            </a:r>
            <a:endParaRPr lang="en-CA" dirty="0"/>
          </a:p>
        </p:txBody>
      </p:sp>
      <p:sp>
        <p:nvSpPr>
          <p:cNvPr id="4" name="Espace réservé du contenu 3"/>
          <p:cNvSpPr>
            <a:spLocks noGrp="1"/>
          </p:cNvSpPr>
          <p:nvPr>
            <p:ph idx="1"/>
          </p:nvPr>
        </p:nvSpPr>
        <p:spPr>
          <a:xfrm>
            <a:off x="533400" y="1524000"/>
            <a:ext cx="8229600" cy="4968540"/>
          </a:xfrm>
        </p:spPr>
        <p:txBody>
          <a:bodyPr/>
          <a:lstStyle/>
          <a:p>
            <a:pPr lvl="0"/>
            <a:r>
              <a:rPr lang="en-CA" sz="2000" dirty="0"/>
              <a:t>When we are drawn to a work of art, when we label such a work as beautiful, touching, or inspiring, we, in effect, filter through our senses and cognition the survival effectiveness of the art form we experience</a:t>
            </a:r>
            <a:r>
              <a:rPr lang="en-CA" sz="2000" dirty="0" smtClean="0"/>
              <a:t>.</a:t>
            </a:r>
          </a:p>
          <a:p>
            <a:pPr lvl="0"/>
            <a:endParaRPr lang="en-CA" sz="2000" dirty="0"/>
          </a:p>
          <a:p>
            <a:pPr lvl="0"/>
            <a:endParaRPr lang="fr-FR" sz="2000" dirty="0"/>
          </a:p>
          <a:p>
            <a:endParaRPr lang="fr-FR" sz="2000" dirty="0"/>
          </a:p>
        </p:txBody>
      </p:sp>
    </p:spTree>
    <p:extLst>
      <p:ext uri="{BB962C8B-B14F-4D97-AF65-F5344CB8AC3E}">
        <p14:creationId xmlns:p14="http://schemas.microsoft.com/office/powerpoint/2010/main" val="36987093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Art as a </a:t>
            </a:r>
            <a:r>
              <a:rPr lang="en-CA" dirty="0" smtClean="0"/>
              <a:t>Device</a:t>
            </a:r>
            <a:endParaRPr lang="en-CA" dirty="0"/>
          </a:p>
        </p:txBody>
      </p:sp>
      <p:pic>
        <p:nvPicPr>
          <p:cNvPr id="5" name="Picture 3" descr="Escher's_Reptiles.jpg"/>
          <p:cNvPicPr>
            <a:picLocks noGrp="1" noChangeAspect="1"/>
          </p:cNvPicPr>
          <p:nvPr>
            <p:ph idx="1"/>
          </p:nvPr>
        </p:nvPicPr>
        <p:blipFill>
          <a:blip r:embed="rId3">
            <a:extLst>
              <a:ext uri="{28A0092B-C50C-407E-A947-70E740481C1C}">
                <a14:useLocalDpi xmlns:a14="http://schemas.microsoft.com/office/drawing/2010/main" val="0"/>
              </a:ext>
            </a:extLst>
          </a:blip>
          <a:srcRect t="15174" b="15174"/>
          <a:stretch>
            <a:fillRect/>
          </a:stretch>
        </p:blipFill>
        <p:spPr>
          <a:xfrm>
            <a:off x="457200" y="1219200"/>
            <a:ext cx="4038824"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4" descr="guernica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886200"/>
            <a:ext cx="5676626" cy="2524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064530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Future_Technology_by_ninjabob.jpg"/>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35000"/>
                    </a14:imgEffect>
                  </a14:imgLayer>
                </a14:imgProps>
              </a:ext>
              <a:ext uri="{28A0092B-C50C-407E-A947-70E740481C1C}">
                <a14:useLocalDpi xmlns:a14="http://schemas.microsoft.com/office/drawing/2010/main" val="0"/>
              </a:ext>
            </a:extLst>
          </a:blip>
          <a:srcRect b="5566"/>
          <a:stretch/>
        </p:blipFill>
        <p:spPr>
          <a:xfrm>
            <a:off x="508000" y="177800"/>
            <a:ext cx="8128000" cy="5842000"/>
          </a:xfrm>
          <a:prstGeom prst="rect">
            <a:avLst/>
          </a:prstGeom>
        </p:spPr>
      </p:pic>
      <p:sp>
        <p:nvSpPr>
          <p:cNvPr id="3" name="Title 2"/>
          <p:cNvSpPr>
            <a:spLocks noGrp="1"/>
          </p:cNvSpPr>
          <p:nvPr>
            <p:ph type="title"/>
          </p:nvPr>
        </p:nvSpPr>
        <p:spPr>
          <a:xfrm>
            <a:off x="457200" y="457200"/>
            <a:ext cx="8229600" cy="634082"/>
          </a:xfrm>
        </p:spPr>
        <p:txBody>
          <a:bodyPr/>
          <a:lstStyle/>
          <a:p>
            <a:r>
              <a:rPr lang="en-CA" dirty="0"/>
              <a:t>State of </a:t>
            </a:r>
            <a:r>
              <a:rPr lang="en-CA" dirty="0" smtClean="0"/>
              <a:t>Things</a:t>
            </a:r>
            <a:r>
              <a:rPr lang="en-CA" dirty="0"/>
              <a:t/>
            </a:r>
            <a:br>
              <a:rPr lang="en-CA" dirty="0"/>
            </a:br>
            <a:endParaRPr lang="en-CA" dirty="0"/>
          </a:p>
        </p:txBody>
      </p:sp>
      <p:sp>
        <p:nvSpPr>
          <p:cNvPr id="4" name="Espace réservé du contenu 3"/>
          <p:cNvSpPr>
            <a:spLocks noGrp="1"/>
          </p:cNvSpPr>
          <p:nvPr>
            <p:ph idx="1"/>
          </p:nvPr>
        </p:nvSpPr>
        <p:spPr>
          <a:xfrm>
            <a:off x="76200" y="2362200"/>
            <a:ext cx="8305800" cy="4648200"/>
          </a:xfrm>
        </p:spPr>
        <p:txBody>
          <a:bodyPr/>
          <a:lstStyle/>
          <a:p>
            <a:pPr marL="914400" lvl="2" indent="0">
              <a:buNone/>
            </a:pPr>
            <a:r>
              <a:rPr lang="en-US" dirty="0" smtClean="0">
                <a:solidFill>
                  <a:schemeClr val="bg1"/>
                </a:solidFill>
              </a:rPr>
              <a:t>To </a:t>
            </a:r>
            <a:r>
              <a:rPr lang="en-US" dirty="0">
                <a:solidFill>
                  <a:schemeClr val="bg1"/>
                </a:solidFill>
              </a:rPr>
              <a:t>express this another way, we won’t experience one hundred years of technological advance in the twenty-first century; we will witness on the order of twenty thousand years of progress (again, when measured by </a:t>
            </a:r>
            <a:r>
              <a:rPr lang="en-US" i="1" dirty="0">
                <a:solidFill>
                  <a:schemeClr val="bg1"/>
                </a:solidFill>
              </a:rPr>
              <a:t>today’s</a:t>
            </a:r>
            <a:r>
              <a:rPr lang="en-US" dirty="0">
                <a:solidFill>
                  <a:schemeClr val="bg1"/>
                </a:solidFill>
              </a:rPr>
              <a:t> rate of progress), or about one thousand times greater than what was achieved in the twentieth century.’ </a:t>
            </a:r>
            <a:r>
              <a:rPr lang="en-US" sz="1800" dirty="0" err="1">
                <a:solidFill>
                  <a:schemeClr val="bg1"/>
                </a:solidFill>
              </a:rPr>
              <a:t>Kurzweil</a:t>
            </a:r>
            <a:r>
              <a:rPr lang="en-US" sz="1800" dirty="0">
                <a:solidFill>
                  <a:schemeClr val="bg1"/>
                </a:solidFill>
              </a:rPr>
              <a:t> (2005), p. 11</a:t>
            </a:r>
            <a:endParaRPr lang="fr-FR" sz="1800" dirty="0">
              <a:solidFill>
                <a:schemeClr val="bg1"/>
              </a:solidFill>
            </a:endParaRPr>
          </a:p>
          <a:p>
            <a:pPr marL="914400" lvl="2" indent="0">
              <a:buNone/>
            </a:pPr>
            <a:endParaRPr lang="fr-FR" dirty="0">
              <a:solidFill>
                <a:schemeClr val="bg1"/>
              </a:solidFill>
            </a:endParaRPr>
          </a:p>
        </p:txBody>
      </p:sp>
    </p:spTree>
    <p:extLst>
      <p:ext uri="{BB962C8B-B14F-4D97-AF65-F5344CB8AC3E}">
        <p14:creationId xmlns:p14="http://schemas.microsoft.com/office/powerpoint/2010/main" val="18937652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2800" dirty="0" smtClean="0"/>
              <a:t>Where </a:t>
            </a:r>
            <a:r>
              <a:rPr lang="en-CA" sz="2800" dirty="0" smtClean="0"/>
              <a:t>Do </a:t>
            </a:r>
            <a:r>
              <a:rPr lang="en-CA" sz="2800" dirty="0"/>
              <a:t>W</a:t>
            </a:r>
            <a:r>
              <a:rPr lang="en-CA" sz="2800" dirty="0" smtClean="0"/>
              <a:t>e </a:t>
            </a:r>
            <a:r>
              <a:rPr lang="en-CA" sz="2800" dirty="0" smtClean="0"/>
              <a:t>G</a:t>
            </a:r>
            <a:r>
              <a:rPr lang="en-CA" sz="2800" dirty="0" smtClean="0"/>
              <a:t>o </a:t>
            </a:r>
            <a:r>
              <a:rPr lang="en-CA" sz="2800" dirty="0" smtClean="0"/>
              <a:t>from </a:t>
            </a:r>
            <a:r>
              <a:rPr lang="en-CA" sz="2800" dirty="0" smtClean="0"/>
              <a:t>Here</a:t>
            </a:r>
            <a:r>
              <a:rPr lang="en-CA" sz="2800" dirty="0" smtClean="0"/>
              <a:t>?</a:t>
            </a:r>
            <a:endParaRPr lang="en-CA" sz="2800" dirty="0"/>
          </a:p>
        </p:txBody>
      </p:sp>
      <p:sp>
        <p:nvSpPr>
          <p:cNvPr id="4" name="Espace réservé du contenu 3"/>
          <p:cNvSpPr>
            <a:spLocks noGrp="1"/>
          </p:cNvSpPr>
          <p:nvPr>
            <p:ph idx="1"/>
          </p:nvPr>
        </p:nvSpPr>
        <p:spPr>
          <a:xfrm>
            <a:off x="685800" y="1066800"/>
            <a:ext cx="6477000" cy="3200400"/>
          </a:xfrm>
        </p:spPr>
        <p:txBody>
          <a:bodyPr/>
          <a:lstStyle/>
          <a:p>
            <a:pPr marL="0" indent="0">
              <a:buNone/>
            </a:pPr>
            <a:endParaRPr lang="en-CA" sz="2400" dirty="0" smtClean="0"/>
          </a:p>
          <a:p>
            <a:r>
              <a:rPr lang="en-CA" sz="2400" dirty="0" smtClean="0"/>
              <a:t>The tension lies in the structure</a:t>
            </a:r>
          </a:p>
          <a:p>
            <a:pPr lvl="1"/>
            <a:r>
              <a:rPr lang="en-CA" sz="2400" dirty="0" smtClean="0"/>
              <a:t>Structures impose thought patterns</a:t>
            </a:r>
          </a:p>
          <a:p>
            <a:r>
              <a:rPr lang="en-CA" sz="2400" dirty="0" smtClean="0"/>
              <a:t>Use new </a:t>
            </a:r>
            <a:r>
              <a:rPr lang="en-CA" sz="2400" dirty="0"/>
              <a:t>solutions to new problems</a:t>
            </a:r>
          </a:p>
          <a:p>
            <a:pPr lvl="1"/>
            <a:endParaRPr lang="en-CA" sz="1700" dirty="0" smtClean="0"/>
          </a:p>
          <a:p>
            <a:endParaRPr lang="en-CA" sz="1800" dirty="0" smtClean="0"/>
          </a:p>
          <a:p>
            <a:endParaRPr lang="fr-FR" sz="2000" dirty="0"/>
          </a:p>
          <a:p>
            <a:endParaRPr lang="fr-FR" sz="2000" dirty="0" smtClean="0"/>
          </a:p>
          <a:p>
            <a:endParaRPr lang="fr-FR" sz="2000" dirty="0"/>
          </a:p>
        </p:txBody>
      </p:sp>
      <p:pic>
        <p:nvPicPr>
          <p:cNvPr id="2" name="Picture 1" descr="narrativ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124200"/>
            <a:ext cx="3576894" cy="27044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534660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Reconceptualising</a:t>
            </a:r>
            <a:endParaRPr lang="en-CA" dirty="0"/>
          </a:p>
        </p:txBody>
      </p:sp>
      <p:pic>
        <p:nvPicPr>
          <p:cNvPr id="2" name="Espace réservé du contenu 1" descr="Future_tech_by_1000voices.jpg"/>
          <p:cNvPicPr>
            <a:picLocks noGrp="1" noChangeAspect="1"/>
          </p:cNvPicPr>
          <p:nvPr>
            <p:ph idx="1"/>
          </p:nvPr>
        </p:nvPicPr>
        <p:blipFill>
          <a:blip r:embed="rId3">
            <a:extLst>
              <a:ext uri="{28A0092B-C50C-407E-A947-70E740481C1C}">
                <a14:useLocalDpi xmlns:a14="http://schemas.microsoft.com/office/drawing/2010/main" val="0"/>
              </a:ext>
            </a:extLst>
          </a:blip>
          <a:srcRect l="299" r="299"/>
          <a:stretch>
            <a:fillRect/>
          </a:stretch>
        </p:blipFill>
        <p:spPr>
          <a:xfrm>
            <a:off x="1447800" y="1828800"/>
            <a:ext cx="6161087" cy="3719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124839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New </a:t>
            </a:r>
            <a:r>
              <a:rPr lang="en-CA" dirty="0" smtClean="0"/>
              <a:t>As</a:t>
            </a:r>
            <a:r>
              <a:rPr lang="en-CA" dirty="0" smtClean="0"/>
              <a:t>sumptions</a:t>
            </a:r>
            <a:endParaRPr lang="en-CA" dirty="0"/>
          </a:p>
        </p:txBody>
      </p:sp>
      <p:sp>
        <p:nvSpPr>
          <p:cNvPr id="5" name="Espace réservé du contenu 4"/>
          <p:cNvSpPr>
            <a:spLocks noGrp="1"/>
          </p:cNvSpPr>
          <p:nvPr>
            <p:ph idx="1"/>
          </p:nvPr>
        </p:nvSpPr>
        <p:spPr/>
        <p:txBody>
          <a:bodyPr/>
          <a:lstStyle/>
          <a:p>
            <a:pPr lvl="0"/>
            <a:r>
              <a:rPr lang="en-CA" sz="2000" dirty="0"/>
              <a:t>What would a university look </a:t>
            </a:r>
            <a:r>
              <a:rPr lang="en-CA" sz="2000" dirty="0" smtClean="0"/>
              <a:t>like</a:t>
            </a:r>
            <a:r>
              <a:rPr lang="fr-FR" sz="2000" dirty="0" smtClean="0"/>
              <a:t> </a:t>
            </a:r>
            <a:r>
              <a:rPr lang="en-CA" sz="2000" dirty="0"/>
              <a:t>i</a:t>
            </a:r>
            <a:r>
              <a:rPr lang="en-CA" sz="2000" dirty="0" smtClean="0"/>
              <a:t>f </a:t>
            </a:r>
            <a:r>
              <a:rPr lang="en-CA" sz="2000" dirty="0"/>
              <a:t>it were build like </a:t>
            </a:r>
            <a:endParaRPr lang="fr-FR" sz="2000" dirty="0"/>
          </a:p>
          <a:p>
            <a:pPr lvl="2"/>
            <a:r>
              <a:rPr lang="en-CA" sz="2200" dirty="0"/>
              <a:t>a swarm, </a:t>
            </a:r>
            <a:r>
              <a:rPr lang="en-CA" sz="2200" dirty="0" smtClean="0"/>
              <a:t>a </a:t>
            </a:r>
            <a:r>
              <a:rPr lang="en-CA" sz="2200" dirty="0"/>
              <a:t>video game, an operating </a:t>
            </a:r>
            <a:r>
              <a:rPr lang="en-CA" sz="2200" dirty="0" smtClean="0"/>
              <a:t>room</a:t>
            </a:r>
            <a:r>
              <a:rPr lang="en-CA" sz="2200" dirty="0"/>
              <a:t>?</a:t>
            </a:r>
            <a:endParaRPr lang="fr-FR" sz="2200" dirty="0"/>
          </a:p>
          <a:p>
            <a:pPr lvl="2"/>
            <a:r>
              <a:rPr lang="en-CA" sz="2200" dirty="0"/>
              <a:t>DNA? </a:t>
            </a:r>
            <a:endParaRPr lang="fr-FR" sz="2200" dirty="0"/>
          </a:p>
          <a:p>
            <a:pPr lvl="2"/>
            <a:r>
              <a:rPr lang="en-CA" sz="2200" dirty="0"/>
              <a:t>A beehive or an anthill?</a:t>
            </a:r>
            <a:endParaRPr lang="fr-FR" sz="2200" dirty="0"/>
          </a:p>
          <a:p>
            <a:pPr lvl="2"/>
            <a:r>
              <a:rPr lang="en-CA" sz="2200" dirty="0"/>
              <a:t>An opera?</a:t>
            </a:r>
            <a:endParaRPr lang="fr-FR" sz="2200" dirty="0"/>
          </a:p>
          <a:p>
            <a:pPr lvl="2"/>
            <a:r>
              <a:rPr lang="en-CA" sz="2200" dirty="0"/>
              <a:t>A living organism?</a:t>
            </a:r>
            <a:endParaRPr lang="fr-FR" sz="2200" dirty="0"/>
          </a:p>
          <a:p>
            <a:endParaRPr lang="fr-FR" dirty="0"/>
          </a:p>
        </p:txBody>
      </p:sp>
      <p:pic>
        <p:nvPicPr>
          <p:cNvPr id="6" name="Picture 7" descr="wood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14800"/>
            <a:ext cx="8117866" cy="17698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455049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l="41653" t="9291" r="21614" b="14749"/>
          <a:stretch>
            <a:fillRect/>
          </a:stretch>
        </p:blipFill>
        <p:spPr bwMode="auto">
          <a:xfrm>
            <a:off x="0" y="0"/>
            <a:ext cx="370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2"/>
          <p:cNvSpPr>
            <a:spLocks noChangeArrowheads="1"/>
          </p:cNvSpPr>
          <p:nvPr/>
        </p:nvSpPr>
        <p:spPr bwMode="auto">
          <a:xfrm>
            <a:off x="3657600" y="304800"/>
            <a:ext cx="5014913" cy="6140450"/>
          </a:xfrm>
          <a:prstGeom prst="roundRect">
            <a:avLst>
              <a:gd name="adj" fmla="val 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Calibri" panose="020F0502020204030204" pitchFamily="34" charset="0"/>
            </a:endParaRPr>
          </a:p>
        </p:txBody>
      </p:sp>
      <p:sp>
        <p:nvSpPr>
          <p:cNvPr id="7172" name="Content Placeholder 1"/>
          <p:cNvSpPr>
            <a:spLocks noGrp="1"/>
          </p:cNvSpPr>
          <p:nvPr>
            <p:ph idx="1"/>
          </p:nvPr>
        </p:nvSpPr>
        <p:spPr bwMode="auto">
          <a:xfrm>
            <a:off x="3962400" y="457200"/>
            <a:ext cx="4619625" cy="5576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altLang="en-US" dirty="0" smtClean="0"/>
          </a:p>
          <a:p>
            <a:pPr marL="0" indent="0" algn="ctr">
              <a:buNone/>
            </a:pPr>
            <a:endParaRPr lang="en-US" altLang="en-US" dirty="0"/>
          </a:p>
          <a:p>
            <a:pPr marL="0" indent="0" algn="ctr">
              <a:buNone/>
            </a:pPr>
            <a:r>
              <a:rPr lang="en-US" altLang="en-US" i="1" dirty="0" smtClean="0"/>
              <a:t> </a:t>
            </a:r>
          </a:p>
        </p:txBody>
      </p:sp>
      <p:sp>
        <p:nvSpPr>
          <p:cNvPr id="4" name="ZoneTexte 3"/>
          <p:cNvSpPr txBox="1"/>
          <p:nvPr/>
        </p:nvSpPr>
        <p:spPr>
          <a:xfrm>
            <a:off x="5334000" y="1981200"/>
            <a:ext cx="2895600" cy="584776"/>
          </a:xfrm>
          <a:prstGeom prst="rect">
            <a:avLst/>
          </a:prstGeom>
          <a:noFill/>
        </p:spPr>
        <p:txBody>
          <a:bodyPr wrap="square" rtlCol="0">
            <a:spAutoFit/>
          </a:bodyPr>
          <a:lstStyle/>
          <a:p>
            <a:r>
              <a:rPr lang="en-CA" sz="3200" dirty="0" smtClean="0"/>
              <a:t>Thank you</a:t>
            </a:r>
            <a:endParaRPr lang="en-CA"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34082"/>
          </a:xfrm>
        </p:spPr>
        <p:txBody>
          <a:bodyPr/>
          <a:lstStyle/>
          <a:p>
            <a:r>
              <a:rPr lang="en-CA" dirty="0"/>
              <a:t>State of </a:t>
            </a:r>
            <a:r>
              <a:rPr lang="en-CA" dirty="0" smtClean="0"/>
              <a:t>Things</a:t>
            </a:r>
            <a:r>
              <a:rPr lang="en-CA" dirty="0"/>
              <a:t/>
            </a:r>
            <a:br>
              <a:rPr lang="en-CA" dirty="0"/>
            </a:br>
            <a:endParaRPr lang="en-CA" dirty="0"/>
          </a:p>
        </p:txBody>
      </p:sp>
      <p:sp>
        <p:nvSpPr>
          <p:cNvPr id="4" name="Espace réservé du contenu 3"/>
          <p:cNvSpPr>
            <a:spLocks noGrp="1"/>
          </p:cNvSpPr>
          <p:nvPr>
            <p:ph idx="1"/>
          </p:nvPr>
        </p:nvSpPr>
        <p:spPr>
          <a:xfrm>
            <a:off x="762000" y="1524000"/>
            <a:ext cx="7391400" cy="4572000"/>
          </a:xfrm>
        </p:spPr>
        <p:txBody>
          <a:bodyPr/>
          <a:lstStyle/>
          <a:p>
            <a:r>
              <a:rPr lang="en-CA" sz="2800" dirty="0"/>
              <a:t>The non-mediated world has become a loss country; it’s a country that we cannot find our way back to. There is a pervasive sense of loss and a pervasive sense of excitement at what we seemed to be gaining. They are parts of the same feeling: this sense of loss and this sense of Christmas morning at the same time.</a:t>
            </a:r>
          </a:p>
          <a:p>
            <a:endParaRPr lang="fr-CA" sz="2800" dirty="0"/>
          </a:p>
          <a:p>
            <a:pPr marL="0" indent="0">
              <a:buNone/>
            </a:pPr>
            <a:r>
              <a:rPr lang="en-CA" sz="1800" dirty="0" smtClean="0"/>
              <a:t>	William </a:t>
            </a:r>
            <a:r>
              <a:rPr lang="en-CA" sz="1800" dirty="0"/>
              <a:t>Gibson interviewed in </a:t>
            </a:r>
            <a:r>
              <a:rPr lang="en-CA" sz="1800" i="1" dirty="0"/>
              <a:t>No Maps for these Territories</a:t>
            </a:r>
            <a:r>
              <a:rPr lang="fr-CA" sz="1800" i="1" dirty="0"/>
              <a:t> </a:t>
            </a:r>
            <a:endParaRPr lang="en-US" sz="1800" i="1" dirty="0"/>
          </a:p>
          <a:p>
            <a:pPr marL="914400" lvl="2" indent="0">
              <a:buNone/>
            </a:pPr>
            <a:endParaRPr lang="fr-FR" dirty="0">
              <a:solidFill>
                <a:schemeClr val="bg1"/>
              </a:solidFill>
            </a:endParaRPr>
          </a:p>
        </p:txBody>
      </p:sp>
    </p:spTree>
    <p:extLst>
      <p:ext uri="{BB962C8B-B14F-4D97-AF65-F5344CB8AC3E}">
        <p14:creationId xmlns:p14="http://schemas.microsoft.com/office/powerpoint/2010/main" val="31587221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Major </a:t>
            </a:r>
            <a:r>
              <a:rPr lang="en-CA" dirty="0" smtClean="0"/>
              <a:t>Ethical </a:t>
            </a:r>
            <a:r>
              <a:rPr lang="en-CA" dirty="0"/>
              <a:t>C</a:t>
            </a:r>
            <a:r>
              <a:rPr lang="en-CA" dirty="0" smtClean="0"/>
              <a:t>hallenges</a:t>
            </a:r>
            <a:endParaRPr lang="en-CA" dirty="0"/>
          </a:p>
        </p:txBody>
      </p:sp>
      <p:pic>
        <p:nvPicPr>
          <p:cNvPr id="2"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752600"/>
            <a:ext cx="6525401" cy="3962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179818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We_Rule_the_School.jpg"/>
          <p:cNvPicPr>
            <a:picLocks noChangeAspect="1"/>
          </p:cNvPicPr>
          <p:nvPr/>
        </p:nvPicPr>
        <p:blipFill>
          <a:blip r:embed="rId3" cstate="print">
            <a:alphaModFix amt="27000"/>
            <a:extLst>
              <a:ext uri="{28A0092B-C50C-407E-A947-70E740481C1C}">
                <a14:useLocalDpi xmlns:a14="http://schemas.microsoft.com/office/drawing/2010/main" val="0"/>
              </a:ext>
            </a:extLst>
          </a:blip>
          <a:stretch>
            <a:fillRect/>
          </a:stretch>
        </p:blipFill>
        <p:spPr>
          <a:xfrm>
            <a:off x="0" y="381000"/>
            <a:ext cx="9144000" cy="5715000"/>
          </a:xfrm>
          <a:prstGeom prst="rect">
            <a:avLst/>
          </a:prstGeom>
        </p:spPr>
      </p:pic>
      <p:sp>
        <p:nvSpPr>
          <p:cNvPr id="3" name="Title 2"/>
          <p:cNvSpPr>
            <a:spLocks noGrp="1"/>
          </p:cNvSpPr>
          <p:nvPr>
            <p:ph type="title"/>
          </p:nvPr>
        </p:nvSpPr>
        <p:spPr/>
        <p:txBody>
          <a:bodyPr/>
          <a:lstStyle/>
          <a:p>
            <a:r>
              <a:rPr lang="en-CA" dirty="0" smtClean="0"/>
              <a:t>Education</a:t>
            </a:r>
            <a:endParaRPr lang="en-CA" dirty="0"/>
          </a:p>
        </p:txBody>
      </p:sp>
      <p:sp>
        <p:nvSpPr>
          <p:cNvPr id="4" name="Espace réservé du contenu 3"/>
          <p:cNvSpPr>
            <a:spLocks noGrp="1"/>
          </p:cNvSpPr>
          <p:nvPr>
            <p:ph idx="1"/>
          </p:nvPr>
        </p:nvSpPr>
        <p:spPr>
          <a:xfrm>
            <a:off x="468313" y="990600"/>
            <a:ext cx="8229600" cy="5246689"/>
          </a:xfrm>
        </p:spPr>
        <p:txBody>
          <a:bodyPr/>
          <a:lstStyle/>
          <a:p>
            <a:pPr lvl="1">
              <a:buFont typeface="Wingdings" charset="2"/>
              <a:buChar char="v"/>
            </a:pPr>
            <a:endParaRPr lang="en-CA" sz="2400" dirty="0" smtClean="0"/>
          </a:p>
          <a:p>
            <a:pPr lvl="1">
              <a:buFont typeface="Wingdings" charset="2"/>
              <a:buChar char="v"/>
            </a:pPr>
            <a:r>
              <a:rPr lang="en-CA" sz="2400" dirty="0" smtClean="0"/>
              <a:t>What is education when closing in on the technological revolution?</a:t>
            </a:r>
            <a:endParaRPr lang="fr-FR" sz="2400" dirty="0" smtClean="0"/>
          </a:p>
          <a:p>
            <a:pPr lvl="1">
              <a:buFont typeface="Wingdings" charset="2"/>
              <a:buChar char="v"/>
            </a:pPr>
            <a:r>
              <a:rPr lang="en-CA" sz="2400" dirty="0" smtClean="0"/>
              <a:t>What is knowledge and information at and beyond the technological event horizon?</a:t>
            </a:r>
            <a:endParaRPr lang="fr-FR" sz="2400" dirty="0" smtClean="0"/>
          </a:p>
          <a:p>
            <a:pPr lvl="1">
              <a:buFont typeface="Wingdings" charset="2"/>
              <a:buChar char="v"/>
            </a:pPr>
            <a:r>
              <a:rPr lang="en-CA" sz="2400" dirty="0" smtClean="0"/>
              <a:t>What is free will and responsibility when machines are making all of our decisions? </a:t>
            </a:r>
          </a:p>
          <a:p>
            <a:pPr lvl="1">
              <a:buFont typeface="Wingdings" charset="2"/>
              <a:buChar char="v"/>
            </a:pPr>
            <a:r>
              <a:rPr lang="en-CA" sz="2400" dirty="0" smtClean="0"/>
              <a:t>How does one develop maturity, ethics, justice, equality, and fairness in a human/machine ecosystem?</a:t>
            </a:r>
          </a:p>
          <a:p>
            <a:pPr lvl="1">
              <a:buFont typeface="Wingdings" charset="2"/>
              <a:buChar char="v"/>
            </a:pPr>
            <a:r>
              <a:rPr lang="en-CA" sz="2400" dirty="0" smtClean="0"/>
              <a:t>What skills and abilities do we need to develop?</a:t>
            </a:r>
          </a:p>
          <a:p>
            <a:pPr marL="457200" lvl="1" indent="0">
              <a:buNone/>
            </a:pPr>
            <a:endParaRPr lang="en-CA" sz="2400" dirty="0" smtClean="0"/>
          </a:p>
        </p:txBody>
      </p:sp>
    </p:spTree>
    <p:extLst>
      <p:ext uri="{BB962C8B-B14F-4D97-AF65-F5344CB8AC3E}">
        <p14:creationId xmlns:p14="http://schemas.microsoft.com/office/powerpoint/2010/main" val="3434859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Education in 2050</a:t>
            </a:r>
            <a:endParaRPr lang="en-CA" dirty="0"/>
          </a:p>
        </p:txBody>
      </p:sp>
      <p:pic>
        <p:nvPicPr>
          <p:cNvPr id="5" name="Espace réservé du contenu 4" descr="new-dimensions-in-testimony-1.jpg"/>
          <p:cNvPicPr>
            <a:picLocks noGrp="1" noChangeAspect="1"/>
          </p:cNvPicPr>
          <p:nvPr>
            <p:ph idx="1"/>
          </p:nvPr>
        </p:nvPicPr>
        <p:blipFill>
          <a:blip r:embed="rId3">
            <a:extLst>
              <a:ext uri="{28A0092B-C50C-407E-A947-70E740481C1C}">
                <a14:useLocalDpi xmlns:a14="http://schemas.microsoft.com/office/drawing/2010/main" val="0"/>
              </a:ext>
            </a:extLst>
          </a:blip>
          <a:srcRect l="3419" r="3419"/>
          <a:stretch>
            <a:fillRect/>
          </a:stretch>
        </p:blipFill>
        <p:spPr>
          <a:xfrm>
            <a:off x="1524000" y="1447800"/>
            <a:ext cx="6670898" cy="4027489"/>
          </a:xfrm>
        </p:spPr>
      </p:pic>
      <p:sp>
        <p:nvSpPr>
          <p:cNvPr id="6" name="ZoneTexte 5"/>
          <p:cNvSpPr txBox="1"/>
          <p:nvPr/>
        </p:nvSpPr>
        <p:spPr>
          <a:xfrm>
            <a:off x="1676400" y="5715000"/>
            <a:ext cx="6400800" cy="369332"/>
          </a:xfrm>
          <a:prstGeom prst="rect">
            <a:avLst/>
          </a:prstGeom>
          <a:noFill/>
        </p:spPr>
        <p:txBody>
          <a:bodyPr wrap="square" rtlCol="0">
            <a:spAutoFit/>
          </a:bodyPr>
          <a:lstStyle/>
          <a:p>
            <a:pPr algn="ctr"/>
            <a:r>
              <a:rPr lang="fr-FR" dirty="0" err="1">
                <a:latin typeface="+mn-lt"/>
              </a:rPr>
              <a:t>https</a:t>
            </a:r>
            <a:r>
              <a:rPr lang="fr-FR" dirty="0">
                <a:latin typeface="+mn-lt"/>
              </a:rPr>
              <a:t>://</a:t>
            </a:r>
            <a:r>
              <a:rPr lang="fr-FR" dirty="0" err="1">
                <a:latin typeface="+mn-lt"/>
              </a:rPr>
              <a:t>www.youtube.com</a:t>
            </a:r>
            <a:r>
              <a:rPr lang="fr-FR" dirty="0">
                <a:latin typeface="+mn-lt"/>
              </a:rPr>
              <a:t>/</a:t>
            </a:r>
            <a:r>
              <a:rPr lang="fr-FR" dirty="0" err="1">
                <a:latin typeface="+mn-lt"/>
              </a:rPr>
              <a:t>watch?v</a:t>
            </a:r>
            <a:r>
              <a:rPr lang="fr-FR" dirty="0">
                <a:latin typeface="+mn-lt"/>
              </a:rPr>
              <a:t>=H46uOwLvWa0</a:t>
            </a:r>
          </a:p>
        </p:txBody>
      </p:sp>
    </p:spTree>
    <p:extLst>
      <p:ext uri="{BB962C8B-B14F-4D97-AF65-F5344CB8AC3E}">
        <p14:creationId xmlns:p14="http://schemas.microsoft.com/office/powerpoint/2010/main" val="32540634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Education in 2050</a:t>
            </a:r>
            <a:endParaRPr lang="en-CA" dirty="0"/>
          </a:p>
        </p:txBody>
      </p:sp>
      <p:sp>
        <p:nvSpPr>
          <p:cNvPr id="6" name="ZoneTexte 5"/>
          <p:cNvSpPr txBox="1"/>
          <p:nvPr/>
        </p:nvSpPr>
        <p:spPr>
          <a:xfrm>
            <a:off x="1600200" y="5715000"/>
            <a:ext cx="6400800" cy="369332"/>
          </a:xfrm>
          <a:prstGeom prst="rect">
            <a:avLst/>
          </a:prstGeom>
          <a:noFill/>
        </p:spPr>
        <p:txBody>
          <a:bodyPr wrap="square" rtlCol="0">
            <a:spAutoFit/>
          </a:bodyPr>
          <a:lstStyle/>
          <a:p>
            <a:pPr algn="ctr"/>
            <a:r>
              <a:rPr lang="fr-FR" dirty="0" err="1">
                <a:latin typeface="+mn-lt"/>
              </a:rPr>
              <a:t>https</a:t>
            </a:r>
            <a:r>
              <a:rPr lang="fr-FR" dirty="0">
                <a:latin typeface="+mn-lt"/>
              </a:rPr>
              <a:t>://</a:t>
            </a:r>
            <a:r>
              <a:rPr lang="fr-FR" dirty="0" err="1">
                <a:latin typeface="+mn-lt"/>
              </a:rPr>
              <a:t>www.youtube.com</a:t>
            </a:r>
            <a:r>
              <a:rPr lang="fr-FR" dirty="0">
                <a:latin typeface="+mn-lt"/>
              </a:rPr>
              <a:t>/</a:t>
            </a:r>
            <a:r>
              <a:rPr lang="fr-FR" dirty="0" err="1">
                <a:latin typeface="+mn-lt"/>
              </a:rPr>
              <a:t>watch?v</a:t>
            </a:r>
            <a:r>
              <a:rPr lang="fr-FR" dirty="0">
                <a:latin typeface="+mn-lt"/>
              </a:rPr>
              <a:t>=ejczMs6b1Q4</a:t>
            </a:r>
          </a:p>
        </p:txBody>
      </p:sp>
      <p:pic>
        <p:nvPicPr>
          <p:cNvPr id="4" name="Espace réservé du contenu 3" descr="maxresdefault.jpg"/>
          <p:cNvPicPr>
            <a:picLocks noGrp="1" noChangeAspect="1"/>
          </p:cNvPicPr>
          <p:nvPr>
            <p:ph idx="1"/>
          </p:nvPr>
        </p:nvPicPr>
        <p:blipFill>
          <a:blip r:embed="rId3">
            <a:extLst>
              <a:ext uri="{28A0092B-C50C-407E-A947-70E740481C1C}">
                <a14:useLocalDpi xmlns:a14="http://schemas.microsoft.com/office/drawing/2010/main" val="0"/>
              </a:ext>
            </a:extLst>
          </a:blip>
          <a:srcRect l="3419" r="3419"/>
          <a:stretch>
            <a:fillRect/>
          </a:stretch>
        </p:blipFill>
        <p:spPr>
          <a:xfrm>
            <a:off x="1600200" y="1524000"/>
            <a:ext cx="6389687" cy="3857711"/>
          </a:xfrm>
        </p:spPr>
      </p:pic>
    </p:spTree>
    <p:extLst>
      <p:ext uri="{BB962C8B-B14F-4D97-AF65-F5344CB8AC3E}">
        <p14:creationId xmlns:p14="http://schemas.microsoft.com/office/powerpoint/2010/main" val="19421190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Education in 2050</a:t>
            </a:r>
            <a:endParaRPr lang="en-CA" dirty="0"/>
          </a:p>
        </p:txBody>
      </p:sp>
      <p:sp>
        <p:nvSpPr>
          <p:cNvPr id="6" name="ZoneTexte 5"/>
          <p:cNvSpPr txBox="1"/>
          <p:nvPr/>
        </p:nvSpPr>
        <p:spPr>
          <a:xfrm>
            <a:off x="1600200" y="5715000"/>
            <a:ext cx="6400800" cy="369332"/>
          </a:xfrm>
          <a:prstGeom prst="rect">
            <a:avLst/>
          </a:prstGeom>
          <a:noFill/>
        </p:spPr>
        <p:txBody>
          <a:bodyPr wrap="square" rtlCol="0">
            <a:spAutoFit/>
          </a:bodyPr>
          <a:lstStyle/>
          <a:p>
            <a:pPr lvl="1" algn="ctr"/>
            <a:r>
              <a:rPr lang="en-CA" dirty="0"/>
              <a:t>https://</a:t>
            </a:r>
            <a:r>
              <a:rPr lang="en-CA" dirty="0" err="1"/>
              <a:t>youtu.be</a:t>
            </a:r>
            <a:r>
              <a:rPr lang="en-CA" dirty="0"/>
              <a:t>/Ln6TZ14xITg</a:t>
            </a:r>
          </a:p>
        </p:txBody>
      </p:sp>
      <p:pic>
        <p:nvPicPr>
          <p:cNvPr id="7" name="Image 4" descr="magic-leap-whale-jump-1021x580-559x317.jpg"/>
          <p:cNvPicPr>
            <a:picLocks noGrp="1" noChangeAspect="1"/>
          </p:cNvPicPr>
          <p:nvPr>
            <p:ph idx="1"/>
          </p:nvPr>
        </p:nvPicPr>
        <p:blipFill>
          <a:blip r:embed="rId3">
            <a:extLst>
              <a:ext uri="{28A0092B-C50C-407E-A947-70E740481C1C}">
                <a14:useLocalDpi xmlns:a14="http://schemas.microsoft.com/office/drawing/2010/main" val="0"/>
              </a:ext>
            </a:extLst>
          </a:blip>
          <a:srcRect l="3039" r="3039"/>
          <a:stretch>
            <a:fillRect/>
          </a:stretch>
        </p:blipFill>
        <p:spPr>
          <a:xfrm>
            <a:off x="1600200" y="1752600"/>
            <a:ext cx="6039832" cy="3646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620538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F</a:t>
            </a:r>
            <a:r>
              <a:rPr lang="en-CA" dirty="0" smtClean="0"/>
              <a:t>antasy?</a:t>
            </a:r>
            <a:endParaRPr lang="en-CA" dirty="0"/>
          </a:p>
        </p:txBody>
      </p:sp>
      <p:pic>
        <p:nvPicPr>
          <p:cNvPr id="2" name="Espace réservé du contenu 1" descr="P90081820_highRes.jpg"/>
          <p:cNvPicPr>
            <a:picLocks noGrp="1" noChangeAspect="1"/>
          </p:cNvPicPr>
          <p:nvPr>
            <p:ph idx="1"/>
          </p:nvPr>
        </p:nvPicPr>
        <p:blipFill>
          <a:blip r:embed="rId3" cstate="print">
            <a:extLst>
              <a:ext uri="{28A0092B-C50C-407E-A947-70E740481C1C}">
                <a14:useLocalDpi xmlns:a14="http://schemas.microsoft.com/office/drawing/2010/main" val="0"/>
              </a:ext>
            </a:extLst>
          </a:blip>
          <a:srcRect t="4716" b="4716"/>
          <a:stretch>
            <a:fillRect/>
          </a:stretch>
        </p:blipFill>
        <p:spPr>
          <a:xfrm>
            <a:off x="914400" y="1600200"/>
            <a:ext cx="7456487" cy="4332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7943597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1.2212"/>
  <p:tag name="PPTVERSION" val="14"/>
  <p:tag name="TPOS" val="2"/>
</p:tagLst>
</file>

<file path=ppt/theme/theme1.xml><?xml version="1.0" encoding="utf-8"?>
<a:theme xmlns:a="http://schemas.openxmlformats.org/drawingml/2006/main" name="FINAL Presentation - ALF (Dec) - The Future of Higher Educ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Presentation - ALF (Dec) - The Future of Higher Education</Template>
  <TotalTime>3895</TotalTime>
  <Words>1461</Words>
  <Application>Microsoft Macintosh PowerPoint</Application>
  <PresentationFormat>On-screen Show (4:3)</PresentationFormat>
  <Paragraphs>309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FINAL Presentation - ALF (Dec) - The Future of Higher Education</vt:lpstr>
      <vt:lpstr>PowerPoint Presentation</vt:lpstr>
      <vt:lpstr>State of Things </vt:lpstr>
      <vt:lpstr>State of Things </vt:lpstr>
      <vt:lpstr>Major Ethical Challenges</vt:lpstr>
      <vt:lpstr>Education</vt:lpstr>
      <vt:lpstr>Education in 2050</vt:lpstr>
      <vt:lpstr>Education in 2050</vt:lpstr>
      <vt:lpstr>Education in 2050</vt:lpstr>
      <vt:lpstr>Fantasy?</vt:lpstr>
      <vt:lpstr>Urgency</vt:lpstr>
      <vt:lpstr>New Ways to Move Forward</vt:lpstr>
      <vt:lpstr>The Human/Machine System</vt:lpstr>
      <vt:lpstr>Kasparov</vt:lpstr>
      <vt:lpstr>Using Art to Enhance the Human/Machine System</vt:lpstr>
      <vt:lpstr>Art as a Survival Mechanism</vt:lpstr>
      <vt:lpstr>Art as a Survival Mechanism</vt:lpstr>
      <vt:lpstr>Art as a Survival Mechanism</vt:lpstr>
      <vt:lpstr>Art as a Survival Mechanism</vt:lpstr>
      <vt:lpstr>Art as a Device</vt:lpstr>
      <vt:lpstr>Where Do We Go from Here?</vt:lpstr>
      <vt:lpstr>Reconceptualising</vt:lpstr>
      <vt:lpstr>New Assumptions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Report to Board Finance Committee</dc:subject>
  <dc:creator>Install</dc:creator>
  <cp:lastModifiedBy>Olliver Dyens</cp:lastModifiedBy>
  <cp:revision>86</cp:revision>
  <dcterms:created xsi:type="dcterms:W3CDTF">2015-01-05T21:36:04Z</dcterms:created>
  <dcterms:modified xsi:type="dcterms:W3CDTF">2016-02-29T02:03:36Z</dcterms:modified>
</cp:coreProperties>
</file>