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317" r:id="rId2"/>
    <p:sldId id="496" r:id="rId3"/>
    <p:sldId id="482" r:id="rId4"/>
    <p:sldId id="497" r:id="rId5"/>
    <p:sldId id="477" r:id="rId6"/>
    <p:sldId id="499" r:id="rId7"/>
    <p:sldId id="484" r:id="rId8"/>
    <p:sldId id="485" r:id="rId9"/>
    <p:sldId id="493" r:id="rId10"/>
    <p:sldId id="487" r:id="rId11"/>
    <p:sldId id="486" r:id="rId12"/>
    <p:sldId id="489" r:id="rId13"/>
    <p:sldId id="500" r:id="rId14"/>
    <p:sldId id="495" r:id="rId15"/>
    <p:sldId id="491" r:id="rId16"/>
    <p:sldId id="488" r:id="rId17"/>
    <p:sldId id="371" r:id="rId18"/>
  </p:sldIdLst>
  <p:sldSz cx="9144000" cy="6858000" type="screen4x3"/>
  <p:notesSz cx="6950075" cy="9236075"/>
  <p:custDataLst>
    <p:tags r:id="rId2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8346" autoAdjust="0"/>
  </p:normalViewPr>
  <p:slideViewPr>
    <p:cSldViewPr>
      <p:cViewPr varScale="1">
        <p:scale>
          <a:sx n="85" d="100"/>
          <a:sy n="85" d="100"/>
        </p:scale>
        <p:origin x="-576" y="-112"/>
      </p:cViewPr>
      <p:guideLst>
        <p:guide orient="horz" pos="2160"/>
        <p:guide pos="2880"/>
      </p:guideLst>
    </p:cSldViewPr>
  </p:slideViewPr>
  <p:outlineViewPr>
    <p:cViewPr>
      <p:scale>
        <a:sx n="33" d="100"/>
        <a:sy n="33" d="100"/>
      </p:scale>
      <p:origin x="6" y="6972"/>
    </p:cViewPr>
  </p:outlineViewPr>
  <p:notesTextViewPr>
    <p:cViewPr>
      <p:scale>
        <a:sx n="100" d="100"/>
        <a:sy n="100" d="100"/>
      </p:scale>
      <p:origin x="0" y="0"/>
    </p:cViewPr>
  </p:notesTextViewPr>
  <p:sorterViewPr>
    <p:cViewPr>
      <p:scale>
        <a:sx n="150" d="100"/>
        <a:sy n="150" d="100"/>
      </p:scale>
      <p:origin x="0" y="1568"/>
    </p:cViewPr>
  </p:sorterViewPr>
  <p:notesViewPr>
    <p:cSldViewPr>
      <p:cViewPr varScale="1">
        <p:scale>
          <a:sx n="55" d="100"/>
          <a:sy n="55" d="100"/>
        </p:scale>
        <p:origin x="-1806"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tags" Target="tags/tag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777" tIns="45886" rIns="91777" bIns="45886"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777" tIns="45886" rIns="91777" bIns="45886" rtlCol="0"/>
          <a:lstStyle>
            <a:lvl1pPr algn="r">
              <a:defRPr sz="1200">
                <a:latin typeface="Arial" charset="0"/>
              </a:defRPr>
            </a:lvl1pPr>
          </a:lstStyle>
          <a:p>
            <a:pPr>
              <a:defRPr/>
            </a:pPr>
            <a:fld id="{5967C166-B4C9-48F2-849F-FB9B6DB71898}" type="datetimeFigureOut">
              <a:rPr lang="en-US"/>
              <a:pPr>
                <a:defRPr/>
              </a:pPr>
              <a:t>3/5/17</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777" tIns="45886" rIns="91777" bIns="45886"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wrap="square" lIns="91777" tIns="45886" rIns="91777" bIns="45886" numCol="1" anchor="b" anchorCtr="0" compatLnSpc="1">
            <a:prstTxWarp prst="textNoShape">
              <a:avLst/>
            </a:prstTxWarp>
          </a:bodyPr>
          <a:lstStyle>
            <a:lvl1pPr algn="r">
              <a:defRPr sz="1200"/>
            </a:lvl1pPr>
          </a:lstStyle>
          <a:p>
            <a:fld id="{0B2E8767-C014-4719-A5FD-3006F09265C4}" type="slidenum">
              <a:rPr lang="en-US" altLang="en-US"/>
              <a:pPr/>
              <a:t>‹#›</a:t>
            </a:fld>
            <a:endParaRPr lang="en-US" altLang="en-US"/>
          </a:p>
        </p:txBody>
      </p:sp>
    </p:spTree>
    <p:extLst>
      <p:ext uri="{BB962C8B-B14F-4D97-AF65-F5344CB8AC3E}">
        <p14:creationId xmlns:p14="http://schemas.microsoft.com/office/powerpoint/2010/main" val="1545784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63" tIns="46233" rIns="92463" bIns="46233"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937000" y="0"/>
            <a:ext cx="3011488" cy="461963"/>
          </a:xfrm>
          <a:prstGeom prst="rect">
            <a:avLst/>
          </a:prstGeom>
        </p:spPr>
        <p:txBody>
          <a:bodyPr vert="horz" lIns="92463" tIns="46233" rIns="92463" bIns="46233" rtlCol="0"/>
          <a:lstStyle>
            <a:lvl1pPr algn="r">
              <a:defRPr sz="1200">
                <a:latin typeface="Arial" charset="0"/>
              </a:defRPr>
            </a:lvl1pPr>
          </a:lstStyle>
          <a:p>
            <a:pPr>
              <a:defRPr/>
            </a:pPr>
            <a:fld id="{8272F13C-6803-4821-BE8B-0255221D42DE}" type="datetimeFigureOut">
              <a:rPr lang="en-US"/>
              <a:pPr>
                <a:defRPr/>
              </a:pPr>
              <a:t>3/5/17</a:t>
            </a:fld>
            <a:endParaRPr lang="en-GB"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63" tIns="46233" rIns="92463" bIns="46233" rtlCol="0" anchor="ctr"/>
          <a:lstStyle/>
          <a:p>
            <a:pPr lvl="0"/>
            <a:endParaRPr lang="en-GB" noProof="0" dirty="0"/>
          </a:p>
        </p:txBody>
      </p:sp>
      <p:sp>
        <p:nvSpPr>
          <p:cNvPr id="5" name="Notes Placeholder 4"/>
          <p:cNvSpPr>
            <a:spLocks noGrp="1"/>
          </p:cNvSpPr>
          <p:nvPr>
            <p:ph type="body" sz="quarter" idx="3"/>
          </p:nvPr>
        </p:nvSpPr>
        <p:spPr>
          <a:xfrm>
            <a:off x="695325" y="4386263"/>
            <a:ext cx="5559425" cy="4156075"/>
          </a:xfrm>
          <a:prstGeom prst="rect">
            <a:avLst/>
          </a:prstGeom>
        </p:spPr>
        <p:txBody>
          <a:bodyPr vert="horz" lIns="92463" tIns="46233" rIns="92463" bIns="4623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2463" tIns="46233" rIns="92463" bIns="46233"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2463" tIns="46233" rIns="92463" bIns="46233" numCol="1" anchor="b" anchorCtr="0" compatLnSpc="1">
            <a:prstTxWarp prst="textNoShape">
              <a:avLst/>
            </a:prstTxWarp>
          </a:bodyPr>
          <a:lstStyle>
            <a:lvl1pPr algn="r">
              <a:defRPr sz="1200"/>
            </a:lvl1pPr>
          </a:lstStyle>
          <a:p>
            <a:fld id="{E89E6604-1D7B-4891-9513-B97381527BAF}" type="slidenum">
              <a:rPr lang="en-GB" altLang="en-US"/>
              <a:pPr/>
              <a:t>‹#›</a:t>
            </a:fld>
            <a:endParaRPr lang="en-GB" altLang="en-US"/>
          </a:p>
        </p:txBody>
      </p:sp>
    </p:spTree>
    <p:extLst>
      <p:ext uri="{BB962C8B-B14F-4D97-AF65-F5344CB8AC3E}">
        <p14:creationId xmlns:p14="http://schemas.microsoft.com/office/powerpoint/2010/main" val="1604943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ext Box 2"/>
          <p:cNvSpPr>
            <a:spLocks noGrp="1" noChangeArrowheads="1"/>
          </p:cNvSpPr>
          <p:nvPr>
            <p:ph type="body" idx="1"/>
          </p:nvPr>
        </p:nvSpPr>
        <p:spPr bwMode="auto">
          <a:xfrm>
            <a:off x="695325" y="3460750"/>
            <a:ext cx="5559425" cy="2162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spAutoFit/>
          </a:bodyPr>
          <a:lstStyle/>
          <a:p>
            <a:endParaRPr lang="en-US" altLang="en-US" b="1" dirty="0" smtClean="0"/>
          </a:p>
        </p:txBody>
      </p:sp>
    </p:spTree>
    <p:extLst>
      <p:ext uri="{BB962C8B-B14F-4D97-AF65-F5344CB8AC3E}">
        <p14:creationId xmlns:p14="http://schemas.microsoft.com/office/powerpoint/2010/main" val="2023940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10</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11</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12</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13</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14</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15</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16</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Text Box 2"/>
          <p:cNvSpPr>
            <a:spLocks noGrp="1" noChangeArrowheads="1"/>
          </p:cNvSpPr>
          <p:nvPr>
            <p:ph type="body" idx="1"/>
          </p:nvPr>
        </p:nvSpPr>
        <p:spPr bwMode="auto">
          <a:xfrm>
            <a:off x="695325" y="4387850"/>
            <a:ext cx="5559425"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a:spcBef>
                <a:spcPts val="525"/>
              </a:spcBef>
              <a:tabLst>
                <a:tab pos="0" algn="l"/>
                <a:tab pos="458788" algn="l"/>
                <a:tab pos="920750" algn="l"/>
                <a:tab pos="1382713" algn="l"/>
                <a:tab pos="1844675" algn="l"/>
                <a:tab pos="2306638" algn="l"/>
                <a:tab pos="2768600" algn="l"/>
                <a:tab pos="3232150" algn="l"/>
                <a:tab pos="3695700" algn="l"/>
                <a:tab pos="4157663" algn="l"/>
                <a:tab pos="4619625" algn="l"/>
                <a:tab pos="5081588" algn="l"/>
                <a:tab pos="5543550" algn="l"/>
                <a:tab pos="6007100" algn="l"/>
                <a:tab pos="6469063" algn="l"/>
                <a:tab pos="6931025" algn="l"/>
                <a:tab pos="7394575" algn="l"/>
                <a:tab pos="7856538" algn="l"/>
                <a:tab pos="8318500" algn="l"/>
                <a:tab pos="8782050" algn="l"/>
                <a:tab pos="9244013" algn="l"/>
              </a:tabLst>
            </a:pPr>
            <a:endParaRPr lang="en-US" altLang="en-US" smtClean="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63085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2</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3</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4</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r>
              <a:rPr lang="en-CA" dirty="0" smtClean="0"/>
              <a:t>9:19 t0 15</a:t>
            </a: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5</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r>
              <a:rPr lang="en-CA" dirty="0" smtClean="0"/>
              <a:t>9:19 t0 15</a:t>
            </a: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6</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7</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8</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9</a:t>
            </a:fld>
            <a:endParaRPr lang="en-GB" altLang="en-US"/>
          </a:p>
        </p:txBody>
      </p:sp>
    </p:spTree>
    <p:extLst>
      <p:ext uri="{BB962C8B-B14F-4D97-AF65-F5344CB8AC3E}">
        <p14:creationId xmlns:p14="http://schemas.microsoft.com/office/powerpoint/2010/main" val="57843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grayscl/>
            <a:extLst>
              <a:ext uri="{28A0092B-C50C-407E-A947-70E740481C1C}">
                <a14:useLocalDpi xmlns:a14="http://schemas.microsoft.com/office/drawing/2010/main" val="0"/>
              </a:ext>
            </a:extLst>
          </a:blip>
          <a:srcRect l="23999" t="6404" r="16798" b="1910"/>
          <a:stretch>
            <a:fillRect/>
          </a:stretch>
        </p:blipFill>
        <p:spPr bwMode="auto">
          <a:xfrm>
            <a:off x="0" y="0"/>
            <a:ext cx="56388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p:cNvSpPr>
            <a:spLocks noChangeArrowheads="1"/>
          </p:cNvSpPr>
          <p:nvPr userDrawn="1"/>
        </p:nvSpPr>
        <p:spPr bwMode="auto">
          <a:xfrm>
            <a:off x="4859338" y="620713"/>
            <a:ext cx="3313112" cy="3954462"/>
          </a:xfrm>
          <a:prstGeom prst="roundRect">
            <a:avLst>
              <a:gd name="adj" fmla="val 51"/>
            </a:avLst>
          </a:prstGeom>
          <a:solidFill>
            <a:schemeClr val="bg1">
              <a:lumMod val="95000"/>
            </a:schemeClr>
          </a:solidFill>
          <a:ln w="9525">
            <a:noFill/>
            <a:round/>
            <a:headEnd/>
            <a:tailEnd/>
          </a:ln>
        </p:spPr>
        <p:txBody>
          <a:bodyPr wrap="none" anchor="ctr"/>
          <a:lstStyle/>
          <a:p>
            <a:pPr eaLnBrk="0" hangingPunct="0">
              <a:defRPr/>
            </a:pPr>
            <a:endParaRPr lang="en-US">
              <a:latin typeface="Calibri" pitchFamily="34" charset="0"/>
            </a:endParaRPr>
          </a:p>
        </p:txBody>
      </p:sp>
      <p:sp>
        <p:nvSpPr>
          <p:cNvPr id="4" name="AutoShape 3"/>
          <p:cNvSpPr>
            <a:spLocks noChangeArrowheads="1"/>
          </p:cNvSpPr>
          <p:nvPr userDrawn="1"/>
        </p:nvSpPr>
        <p:spPr bwMode="auto">
          <a:xfrm>
            <a:off x="3635375" y="3743325"/>
            <a:ext cx="2133600" cy="2133600"/>
          </a:xfrm>
          <a:prstGeom prst="roundRect">
            <a:avLst>
              <a:gd name="adj" fmla="val 74"/>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1263" y="3940175"/>
            <a:ext cx="1828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53660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468313" y="1268761"/>
            <a:ext cx="8207375" cy="49685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468313" y="1268749"/>
            <a:ext cx="8229600" cy="4968540"/>
          </a:xfrm>
          <a:prstGeom prst="rect">
            <a:avLst/>
          </a:prstGeom>
          <a:solidFill>
            <a:schemeClr val="bg1">
              <a:alpha val="0"/>
            </a:schemeClr>
          </a:solidFill>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2" name="Title 1"/>
          <p:cNvSpPr>
            <a:spLocks noGrp="1"/>
          </p:cNvSpPr>
          <p:nvPr>
            <p:ph type="title"/>
          </p:nvPr>
        </p:nvSpPr>
        <p:spPr>
          <a:xfrm>
            <a:off x="457200" y="274638"/>
            <a:ext cx="8229600" cy="634082"/>
          </a:xfrm>
        </p:spPr>
        <p:txBody>
          <a:bodyPr/>
          <a:lstStyle>
            <a:lvl1pPr>
              <a:defRPr sz="3200" b="1"/>
            </a:lvl1pPr>
          </a:lstStyle>
          <a:p>
            <a:r>
              <a:rPr lang="en-US" smtClean="0"/>
              <a:t>Click to edit Master title style</a:t>
            </a:r>
            <a:endParaRPr lang="en-CA" dirty="0"/>
          </a:p>
        </p:txBody>
      </p:sp>
      <p:sp>
        <p:nvSpPr>
          <p:cNvPr id="5" name="Rectangle 4"/>
          <p:cNvSpPr/>
          <p:nvPr userDrawn="1"/>
        </p:nvSpPr>
        <p:spPr>
          <a:xfrm>
            <a:off x="8220006" y="6381328"/>
            <a:ext cx="420308" cy="323165"/>
          </a:xfrm>
          <a:prstGeom prst="rect">
            <a:avLst/>
          </a:prstGeom>
        </p:spPr>
        <p:txBody>
          <a:bodyPr wrap="none">
            <a:spAutoFit/>
          </a:bodyPr>
          <a:lstStyle/>
          <a:p>
            <a:fld id="{F47880A9-0EF6-4EFF-A2E0-436ED08978A4}" type="slidenum">
              <a:rPr kumimoji="0" lang="en-US" altLang="en-US" sz="1500" b="0" i="0" u="none" strike="noStrike" kern="1200" cap="none" spc="0" normalizeH="0" baseline="0" noProof="0" smtClean="0">
                <a:ln>
                  <a:noFill/>
                </a:ln>
                <a:solidFill>
                  <a:schemeClr val="bg1">
                    <a:lumMod val="50000"/>
                  </a:scheme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lang="en-CA" sz="1500" baseline="0" dirty="0">
              <a:solidFill>
                <a:schemeClr val="bg1">
                  <a:lumMod val="50000"/>
                </a:schemeClr>
              </a:solidFill>
            </a:endParaRPr>
          </a:p>
        </p:txBody>
      </p:sp>
      <p:pic>
        <p:nvPicPr>
          <p:cNvPr id="6" name="Picture 3"/>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395288" y="6309320"/>
            <a:ext cx="1971675" cy="4667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0588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1653" t="9291" r="21614" b="14749"/>
          <a:stretch>
            <a:fillRect/>
          </a:stretch>
        </p:blipFill>
        <p:spPr bwMode="auto">
          <a:xfrm>
            <a:off x="0" y="0"/>
            <a:ext cx="370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rot="16200000">
            <a:off x="-369887" y="3071813"/>
            <a:ext cx="6858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lnSpc>
                <a:spcPct val="93000"/>
              </a:lnSpc>
              <a:spcBef>
                <a:spcPts val="3938"/>
              </a:spcBef>
              <a:buClr>
                <a:srgbClr val="FB5652"/>
              </a:buClr>
              <a:buSzPct val="100000"/>
              <a:buFont typeface="Arial" charset="0"/>
              <a:buNone/>
              <a:defRPr/>
            </a:pPr>
            <a:r>
              <a:rPr lang="en-GB" sz="4400" dirty="0" smtClean="0">
                <a:solidFill>
                  <a:schemeClr val="bg1"/>
                </a:solidFill>
                <a:latin typeface="Calibri" pitchFamily="34" charset="0"/>
              </a:rPr>
              <a:t>End Caption</a:t>
            </a:r>
          </a:p>
        </p:txBody>
      </p:sp>
      <p:sp>
        <p:nvSpPr>
          <p:cNvPr id="9" name="Content Placeholder 2"/>
          <p:cNvSpPr>
            <a:spLocks noGrp="1"/>
          </p:cNvSpPr>
          <p:nvPr>
            <p:ph idx="1"/>
          </p:nvPr>
        </p:nvSpPr>
        <p:spPr>
          <a:xfrm>
            <a:off x="4067944" y="548680"/>
            <a:ext cx="4618856" cy="5577483"/>
          </a:xfrm>
          <a:prstGeom prst="rect">
            <a:avLst/>
          </a:prstGeom>
        </p:spPr>
        <p:txBody>
          <a:bodyPr/>
          <a:lstStyle>
            <a:lvl1pPr>
              <a:buClr>
                <a:srgbClr val="C00000"/>
              </a:buClr>
              <a:defRPr sz="3200"/>
            </a:lvl1pPr>
            <a:lvl2pPr>
              <a:buClr>
                <a:srgbClr val="C00000"/>
              </a:buClr>
              <a:defRPr sz="2800"/>
            </a:lvl2pPr>
            <a:lvl3pPr>
              <a:buClr>
                <a:srgbClr val="C00000"/>
              </a:buClr>
              <a:defRPr sz="2400"/>
            </a:lvl3pPr>
            <a:lvl4pPr>
              <a:buClr>
                <a:srgbClr val="C00000"/>
              </a:buClr>
              <a:defRPr sz="2000"/>
            </a:lvl4pPr>
            <a:lvl5pPr>
              <a:buClr>
                <a:srgbClr val="C00000"/>
              </a:buCl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06378496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8" name="Title Placeholder 1"/>
          <p:cNvSpPr txBox="1">
            <a:spLocks/>
          </p:cNvSpPr>
          <p:nvPr/>
        </p:nvSpPr>
        <p:spPr bwMode="auto">
          <a:xfrm>
            <a:off x="468313" y="1773238"/>
            <a:ext cx="82296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CA" sz="4400" smtClean="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7.jp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
          <p:cNvSpPr txBox="1">
            <a:spLocks noChangeArrowheads="1"/>
          </p:cNvSpPr>
          <p:nvPr/>
        </p:nvSpPr>
        <p:spPr bwMode="auto">
          <a:xfrm>
            <a:off x="5003800" y="3532188"/>
            <a:ext cx="2978150" cy="688975"/>
          </a:xfrm>
          <a:prstGeom prst="rect">
            <a:avLst/>
          </a:prstGeom>
          <a:noFill/>
          <a:ln w="9525">
            <a:noFill/>
            <a:miter lim="800000"/>
            <a:headEnd/>
            <a:tailEnd/>
          </a:ln>
        </p:spPr>
        <p:txBody>
          <a:bodyPr lIns="90000" tIns="46800" rIns="90000" bIns="46800">
            <a:spAutoFit/>
          </a:bodyPr>
          <a:lstStyle/>
          <a:p>
            <a:pPr algn="r">
              <a:lnSpc>
                <a:spcPct val="93000"/>
              </a:lnSpc>
              <a:buClr>
                <a:srgbClr val="668174"/>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CA" sz="2000" dirty="0">
              <a:solidFill>
                <a:schemeClr val="bg1">
                  <a:lumMod val="50000"/>
                </a:schemeClr>
              </a:solidFill>
              <a:latin typeface="Arial" charset="0"/>
            </a:endParaRPr>
          </a:p>
          <a:p>
            <a:pPr algn="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CA" sz="2000" dirty="0">
              <a:latin typeface="Arial" charset="0"/>
            </a:endParaRPr>
          </a:p>
        </p:txBody>
      </p:sp>
      <p:sp>
        <p:nvSpPr>
          <p:cNvPr id="6" name="TextBox 4"/>
          <p:cNvSpPr txBox="1">
            <a:spLocks noChangeArrowheads="1"/>
          </p:cNvSpPr>
          <p:nvPr/>
        </p:nvSpPr>
        <p:spPr bwMode="auto">
          <a:xfrm>
            <a:off x="152400" y="0"/>
            <a:ext cx="8839200" cy="461665"/>
          </a:xfrm>
          <a:prstGeom prst="rect">
            <a:avLst/>
          </a:prstGeom>
          <a:solidFill>
            <a:schemeClr val="bg1"/>
          </a:solidFill>
          <a:ln w="9525">
            <a:no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400" i="1" dirty="0" smtClean="0">
                <a:latin typeface="+mj-lt"/>
              </a:rPr>
              <a:t>  </a:t>
            </a:r>
            <a:endParaRPr lang="en-US" sz="2400" b="1" i="1" dirty="0" smtClean="0">
              <a:latin typeface="+mj-lt"/>
            </a:endParaRPr>
          </a:p>
        </p:txBody>
      </p:sp>
      <p:sp>
        <p:nvSpPr>
          <p:cNvPr id="8" name="TextBox 3"/>
          <p:cNvSpPr txBox="1">
            <a:spLocks noChangeArrowheads="1"/>
          </p:cNvSpPr>
          <p:nvPr/>
        </p:nvSpPr>
        <p:spPr bwMode="auto">
          <a:xfrm>
            <a:off x="3505200" y="1605677"/>
            <a:ext cx="4620766"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b="1" dirty="0" smtClean="0">
                <a:latin typeface="+mj-lt"/>
              </a:rPr>
              <a:t> </a:t>
            </a:r>
          </a:p>
          <a:p>
            <a:pPr lvl="0" algn="r" eaLnBrk="1" hangingPunct="1">
              <a:defRPr/>
            </a:pPr>
            <a:r>
              <a:rPr lang="en-US" b="1" dirty="0" smtClean="0">
                <a:latin typeface="+mj-lt"/>
              </a:rPr>
              <a:t> </a:t>
            </a:r>
            <a:r>
              <a:rPr lang="en-CA" sz="2400" b="1" dirty="0">
                <a:latin typeface="+mn-lt"/>
              </a:rPr>
              <a:t>What are humanities in a world where humans as we know it have disappeared? </a:t>
            </a:r>
            <a:endParaRPr lang="fr-FR" sz="2400" b="1" dirty="0">
              <a:latin typeface="+mn-lt"/>
            </a:endParaRPr>
          </a:p>
          <a:p>
            <a:pPr algn="r" eaLnBrk="1" hangingPunct="1">
              <a:defRPr/>
            </a:pPr>
            <a:endParaRPr lang="en-US" sz="2400" b="1" dirty="0" smtClean="0">
              <a:latin typeface="+mj-lt"/>
            </a:endParaRPr>
          </a:p>
          <a:p>
            <a:pPr algn="r" eaLnBrk="1" hangingPunct="1">
              <a:defRPr/>
            </a:pPr>
            <a:endParaRPr lang="en-US" b="1" dirty="0">
              <a:latin typeface="+mj-lt"/>
            </a:endParaRPr>
          </a:p>
          <a:p>
            <a:pPr algn="r" eaLnBrk="1" hangingPunct="1">
              <a:defRPr/>
            </a:pPr>
            <a:r>
              <a:rPr lang="en-US" dirty="0" smtClean="0">
                <a:latin typeface="+mj-lt"/>
              </a:rPr>
              <a:t>Ollivier Dyens</a:t>
            </a:r>
          </a:p>
          <a:p>
            <a:pPr algn="r" eaLnBrk="1" hangingPunct="1">
              <a:defRPr/>
            </a:pPr>
            <a:r>
              <a:rPr lang="en-US" dirty="0" smtClean="0">
                <a:latin typeface="+mj-lt"/>
              </a:rPr>
              <a:t>Deputy Provost </a:t>
            </a:r>
          </a:p>
          <a:p>
            <a:pPr algn="r" eaLnBrk="1" hangingPunct="1">
              <a:defRPr/>
            </a:pPr>
            <a:r>
              <a:rPr lang="en-US" dirty="0" smtClean="0">
                <a:latin typeface="+mj-lt"/>
              </a:rPr>
              <a:t>McGill University</a:t>
            </a:r>
            <a:endParaRPr lang="en-US" dirty="0">
              <a:latin typeface="+mj-lt"/>
            </a:endParaRPr>
          </a:p>
        </p:txBody>
      </p:sp>
      <p:sp>
        <p:nvSpPr>
          <p:cNvPr id="10" name="Rectangle 9"/>
          <p:cNvSpPr/>
          <p:nvPr/>
        </p:nvSpPr>
        <p:spPr>
          <a:xfrm>
            <a:off x="6207382" y="5474960"/>
            <a:ext cx="1596611" cy="338554"/>
          </a:xfrm>
          <a:prstGeom prst="rect">
            <a:avLst/>
          </a:prstGeom>
        </p:spPr>
        <p:txBody>
          <a:bodyPr wrap="none">
            <a:spAutoFit/>
          </a:bodyPr>
          <a:lstStyle/>
          <a:p>
            <a:r>
              <a:rPr lang="en-US" sz="1600" dirty="0" smtClean="0">
                <a:latin typeface="+mj-lt"/>
              </a:rPr>
              <a:t>LSU, March 2016</a:t>
            </a:r>
            <a:endParaRPr lang="en-CA" sz="1600" dirty="0">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634082"/>
          </a:xfrm>
        </p:spPr>
        <p:txBody>
          <a:bodyPr/>
          <a:lstStyle/>
          <a:p>
            <a:r>
              <a:rPr lang="en-CA" dirty="0" smtClean="0"/>
              <a:t>Humanities </a:t>
            </a:r>
            <a:r>
              <a:rPr lang="en-CA" dirty="0"/>
              <a:t>in the 21st </a:t>
            </a:r>
            <a:r>
              <a:rPr lang="en-CA" dirty="0" smtClean="0"/>
              <a:t>Century</a:t>
            </a:r>
            <a:endParaRPr lang="en-CA" dirty="0"/>
          </a:p>
        </p:txBody>
      </p:sp>
      <p:pic>
        <p:nvPicPr>
          <p:cNvPr id="2" name="Espace réservé du contenu 1" descr="alone_future_technology_cyber_reality_artwork_virtual_itt_girls_with_tech_it_desktop_1920x1200_wallpaper-344009.jpg"/>
          <p:cNvPicPr>
            <a:picLocks noGrp="1" noChangeAspect="1"/>
          </p:cNvPicPr>
          <p:nvPr>
            <p:ph idx="1"/>
          </p:nvPr>
        </p:nvPicPr>
        <p:blipFill>
          <a:blip r:embed="rId3">
            <a:extLst>
              <a:ext uri="{28A0092B-C50C-407E-A947-70E740481C1C}">
                <a14:useLocalDpi xmlns:a14="http://schemas.microsoft.com/office/drawing/2010/main" val="0"/>
              </a:ext>
            </a:extLst>
          </a:blip>
          <a:srcRect t="1698" b="1698"/>
          <a:stretch>
            <a:fillRect/>
          </a:stretch>
        </p:blipFill>
        <p:spPr>
          <a:xfrm>
            <a:off x="457200" y="1143000"/>
            <a:ext cx="8214526" cy="49594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418079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Humanities in the 21st Century</a:t>
            </a:r>
          </a:p>
        </p:txBody>
      </p:sp>
      <p:pic>
        <p:nvPicPr>
          <p:cNvPr id="5" name="Espace réservé du contenu 4" descr="150407_FUT_ExMachina.jpg.CROP.original-original.jpg"/>
          <p:cNvPicPr>
            <a:picLocks noGrp="1" noChangeAspect="1"/>
          </p:cNvPicPr>
          <p:nvPr>
            <p:ph idx="1"/>
          </p:nvPr>
        </p:nvPicPr>
        <p:blipFill>
          <a:blip r:embed="rId3">
            <a:extLst>
              <a:ext uri="{28A0092B-C50C-407E-A947-70E740481C1C}">
                <a14:useLocalDpi xmlns:a14="http://schemas.microsoft.com/office/drawing/2010/main" val="0"/>
              </a:ext>
            </a:extLst>
          </a:blip>
          <a:srcRect t="7692" b="7692"/>
          <a:stretch>
            <a:fillRect/>
          </a:stretch>
        </p:blipFill>
        <p:spPr>
          <a:xfrm>
            <a:off x="457200" y="1143000"/>
            <a:ext cx="8229600" cy="49685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105804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Humanities in the 21st Century</a:t>
            </a:r>
          </a:p>
        </p:txBody>
      </p:sp>
      <p:pic>
        <p:nvPicPr>
          <p:cNvPr id="2" name="Espace réservé du contenu 1" descr="the carnival of the animals and goodness knows what else.jpg"/>
          <p:cNvPicPr>
            <a:picLocks noGrp="1" noChangeAspect="1"/>
          </p:cNvPicPr>
          <p:nvPr>
            <p:ph idx="1"/>
          </p:nvPr>
        </p:nvPicPr>
        <p:blipFill>
          <a:blip r:embed="rId3">
            <a:extLst>
              <a:ext uri="{28A0092B-C50C-407E-A947-70E740481C1C}">
                <a14:useLocalDpi xmlns:a14="http://schemas.microsoft.com/office/drawing/2010/main" val="0"/>
              </a:ext>
            </a:extLst>
          </a:blip>
          <a:srcRect t="4539" b="4539"/>
          <a:stretch>
            <a:fillRect/>
          </a:stretch>
        </p:blipFill>
        <p:spPr>
          <a:xfrm>
            <a:off x="533400" y="1247970"/>
            <a:ext cx="8077200" cy="48765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28282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Humanities in the 21st Century</a:t>
            </a:r>
          </a:p>
        </p:txBody>
      </p:sp>
      <p:pic>
        <p:nvPicPr>
          <p:cNvPr id="5" name="Content Placeholder 4" descr="gears.jpg"/>
          <p:cNvPicPr>
            <a:picLocks noGrp="1" noChangeAspect="1"/>
          </p:cNvPicPr>
          <p:nvPr>
            <p:ph idx="1"/>
          </p:nvPr>
        </p:nvPicPr>
        <p:blipFill>
          <a:blip r:embed="rId3">
            <a:extLst>
              <a:ext uri="{28A0092B-C50C-407E-A947-70E740481C1C}">
                <a14:useLocalDpi xmlns:a14="http://schemas.microsoft.com/office/drawing/2010/main" val="0"/>
              </a:ext>
            </a:extLst>
          </a:blip>
          <a:srcRect t="9748" b="9748"/>
          <a:stretch>
            <a:fillRect/>
          </a:stretch>
        </p:blipFill>
        <p:spPr>
          <a:xfrm>
            <a:off x="1066800" y="1600200"/>
            <a:ext cx="6934200" cy="41864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046432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Humanities in the 21st Century</a:t>
            </a:r>
          </a:p>
        </p:txBody>
      </p:sp>
      <p:pic>
        <p:nvPicPr>
          <p:cNvPr id="5" name="Content Placeholder 4" descr="big_data_visualisation_800_original.jpg"/>
          <p:cNvPicPr>
            <a:picLocks noGrp="1" noChangeAspect="1"/>
          </p:cNvPicPr>
          <p:nvPr>
            <p:ph idx="1"/>
          </p:nvPr>
        </p:nvPicPr>
        <p:blipFill>
          <a:blip r:embed="rId3">
            <a:extLst>
              <a:ext uri="{28A0092B-C50C-407E-A947-70E740481C1C}">
                <a14:useLocalDpi xmlns:a14="http://schemas.microsoft.com/office/drawing/2010/main" val="0"/>
              </a:ext>
            </a:extLst>
          </a:blip>
          <a:srcRect t="1698" b="1698"/>
          <a:stretch>
            <a:fillRect/>
          </a:stretch>
        </p:blipFill>
        <p:spPr>
          <a:xfrm>
            <a:off x="533401" y="1371600"/>
            <a:ext cx="8077200" cy="47132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053793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Conclusion</a:t>
            </a:r>
            <a:endParaRPr lang="en-CA" dirty="0"/>
          </a:p>
        </p:txBody>
      </p:sp>
      <p:sp>
        <p:nvSpPr>
          <p:cNvPr id="4" name="Espace réservé du contenu 3"/>
          <p:cNvSpPr>
            <a:spLocks noGrp="1"/>
          </p:cNvSpPr>
          <p:nvPr>
            <p:ph idx="1"/>
          </p:nvPr>
        </p:nvSpPr>
        <p:spPr/>
        <p:txBody>
          <a:bodyPr/>
          <a:lstStyle/>
          <a:p>
            <a:endParaRPr lang="en-US" dirty="0" smtClean="0"/>
          </a:p>
          <a:p>
            <a:r>
              <a:rPr lang="en-US" dirty="0" smtClean="0"/>
              <a:t>Pleasure is </a:t>
            </a:r>
            <a:r>
              <a:rPr lang="en-US" dirty="0"/>
              <a:t>not something that nature doles out without reason and we would expect this reason to be intimately linked to </a:t>
            </a:r>
            <a:r>
              <a:rPr lang="en-US" dirty="0" smtClean="0"/>
              <a:t>maximizing fitness.</a:t>
            </a:r>
            <a:r>
              <a:rPr lang="fr-FR" dirty="0" smtClean="0"/>
              <a:t> </a:t>
            </a:r>
          </a:p>
          <a:p>
            <a:pPr marL="457200" lvl="1" indent="0">
              <a:buNone/>
            </a:pPr>
            <a:r>
              <a:rPr lang="fr-FR" dirty="0" smtClean="0"/>
              <a:t>					</a:t>
            </a:r>
            <a:r>
              <a:rPr lang="fr-FR" sz="2400" dirty="0" smtClean="0"/>
              <a:t>David P. </a:t>
            </a:r>
            <a:r>
              <a:rPr lang="fr-FR" sz="2400" dirty="0" err="1" smtClean="0"/>
              <a:t>Barash</a:t>
            </a:r>
            <a:r>
              <a:rPr lang="fr-FR" sz="2400" dirty="0" smtClean="0"/>
              <a:t> (2013)</a:t>
            </a:r>
            <a:endParaRPr lang="fr-FR" sz="2400" dirty="0"/>
          </a:p>
        </p:txBody>
      </p:sp>
    </p:spTree>
    <p:extLst>
      <p:ext uri="{BB962C8B-B14F-4D97-AF65-F5344CB8AC3E}">
        <p14:creationId xmlns:p14="http://schemas.microsoft.com/office/powerpoint/2010/main" val="32393543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dirty="0"/>
          </a:p>
        </p:txBody>
      </p:sp>
      <p:pic>
        <p:nvPicPr>
          <p:cNvPr id="5" name="Espace réservé du contenu 4" descr="6a00d83451aec269e201b7c790074d970b.jpg"/>
          <p:cNvPicPr>
            <a:picLocks noGrp="1" noChangeAspect="1"/>
          </p:cNvPicPr>
          <p:nvPr>
            <p:ph idx="1"/>
          </p:nvPr>
        </p:nvPicPr>
        <p:blipFill>
          <a:blip r:embed="rId3">
            <a:extLst>
              <a:ext uri="{28A0092B-C50C-407E-A947-70E740481C1C}">
                <a14:useLocalDpi xmlns:a14="http://schemas.microsoft.com/office/drawing/2010/main" val="0"/>
              </a:ext>
            </a:extLst>
          </a:blip>
          <a:srcRect t="4716" b="4716"/>
          <a:stretch>
            <a:fillRect/>
          </a:stretch>
        </p:blipFill>
        <p:spPr>
          <a:xfrm>
            <a:off x="1371600" y="1752600"/>
            <a:ext cx="6544685" cy="39512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260355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extLst>
              <a:ext uri="{28A0092B-C50C-407E-A947-70E740481C1C}">
                <a14:useLocalDpi xmlns:a14="http://schemas.microsoft.com/office/drawing/2010/main" val="0"/>
              </a:ext>
            </a:extLst>
          </a:blip>
          <a:srcRect l="41653" t="9291" r="21614" b="14749"/>
          <a:stretch>
            <a:fillRect/>
          </a:stretch>
        </p:blipFill>
        <p:spPr bwMode="auto">
          <a:xfrm>
            <a:off x="0" y="0"/>
            <a:ext cx="370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AutoShape 2"/>
          <p:cNvSpPr>
            <a:spLocks noChangeArrowheads="1"/>
          </p:cNvSpPr>
          <p:nvPr/>
        </p:nvSpPr>
        <p:spPr bwMode="auto">
          <a:xfrm>
            <a:off x="3657600" y="304800"/>
            <a:ext cx="5014913" cy="6140450"/>
          </a:xfrm>
          <a:prstGeom prst="roundRect">
            <a:avLst>
              <a:gd name="adj" fmla="val 2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7172" name="Content Placeholder 1"/>
          <p:cNvSpPr>
            <a:spLocks noGrp="1"/>
          </p:cNvSpPr>
          <p:nvPr>
            <p:ph idx="1"/>
          </p:nvPr>
        </p:nvSpPr>
        <p:spPr bwMode="auto">
          <a:xfrm>
            <a:off x="4067175" y="549275"/>
            <a:ext cx="4619625" cy="5576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altLang="en-US" dirty="0" smtClean="0"/>
          </a:p>
          <a:p>
            <a:pPr marL="0" indent="0" algn="ctr">
              <a:buNone/>
            </a:pPr>
            <a:endParaRPr lang="en-US" altLang="en-US" dirty="0"/>
          </a:p>
          <a:p>
            <a:pPr marL="0" indent="0" algn="ctr">
              <a:buNone/>
            </a:pPr>
            <a:r>
              <a:rPr lang="en-US" altLang="en-US" i="1" dirty="0" smtClean="0"/>
              <a:t> </a:t>
            </a:r>
          </a:p>
        </p:txBody>
      </p:sp>
      <p:sp>
        <p:nvSpPr>
          <p:cNvPr id="2" name="ZoneTexte 1"/>
          <p:cNvSpPr txBox="1"/>
          <p:nvPr/>
        </p:nvSpPr>
        <p:spPr>
          <a:xfrm>
            <a:off x="5029200" y="990600"/>
            <a:ext cx="2510885" cy="584776"/>
          </a:xfrm>
          <a:prstGeom prst="rect">
            <a:avLst/>
          </a:prstGeom>
          <a:noFill/>
        </p:spPr>
        <p:txBody>
          <a:bodyPr wrap="square" rtlCol="0">
            <a:spAutoFit/>
          </a:bodyPr>
          <a:lstStyle/>
          <a:p>
            <a:r>
              <a:rPr lang="en-CA" sz="3200" dirty="0" smtClean="0">
                <a:latin typeface="+mn-lt"/>
              </a:rPr>
              <a:t>Thank you</a:t>
            </a:r>
            <a:endParaRPr lang="en-CA" sz="3200" dirty="0">
              <a:latin typeface="+mn-lt"/>
            </a:endParaRPr>
          </a:p>
        </p:txBody>
      </p:sp>
      <p:pic>
        <p:nvPicPr>
          <p:cNvPr id="4" name="Picture 3" descr="Data--00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2286000"/>
            <a:ext cx="4699000" cy="2819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dirty="0"/>
          </a:p>
        </p:txBody>
      </p:sp>
      <p:sp>
        <p:nvSpPr>
          <p:cNvPr id="4" name="Espace réservé du contenu 3"/>
          <p:cNvSpPr>
            <a:spLocks noGrp="1"/>
          </p:cNvSpPr>
          <p:nvPr>
            <p:ph idx="1"/>
          </p:nvPr>
        </p:nvSpPr>
        <p:spPr/>
        <p:txBody>
          <a:bodyPr/>
          <a:lstStyle/>
          <a:p>
            <a:endParaRPr lang="en-US" sz="2800" dirty="0" smtClean="0"/>
          </a:p>
          <a:p>
            <a:r>
              <a:rPr lang="en-US" sz="2800" dirty="0" smtClean="0"/>
              <a:t>Your </a:t>
            </a:r>
            <a:r>
              <a:rPr lang="en-US" sz="2800" dirty="0"/>
              <a:t>trillions of cells—only 10 percent of which, remember, were yours anyway—will become parts of trillions of things. And even the 10 percent wasn't really yours to begin with. You were only borrowed. We've had it backward all along: the body is immortal—it is the soul that dies</a:t>
            </a:r>
            <a:r>
              <a:rPr lang="en-US" sz="2800" dirty="0" smtClean="0"/>
              <a:t>.</a:t>
            </a:r>
            <a:endParaRPr lang="en-CA" sz="2400" i="1" dirty="0" smtClean="0"/>
          </a:p>
          <a:p>
            <a:pPr marL="0" indent="0">
              <a:buNone/>
            </a:pPr>
            <a:r>
              <a:rPr lang="en-CA" sz="2400" i="1" dirty="0" smtClean="0"/>
              <a:t>					</a:t>
            </a:r>
            <a:r>
              <a:rPr lang="en-CA" sz="2400" dirty="0" smtClean="0"/>
              <a:t>Quinn (2011)</a:t>
            </a:r>
            <a:r>
              <a:rPr lang="en-CA" sz="2400" i="1" dirty="0" smtClean="0"/>
              <a:t>	</a:t>
            </a:r>
            <a:endParaRPr lang="fr-FR" dirty="0"/>
          </a:p>
        </p:txBody>
      </p:sp>
    </p:spTree>
    <p:extLst>
      <p:ext uri="{BB962C8B-B14F-4D97-AF65-F5344CB8AC3E}">
        <p14:creationId xmlns:p14="http://schemas.microsoft.com/office/powerpoint/2010/main" val="27988982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21</a:t>
            </a:r>
            <a:r>
              <a:rPr lang="en-CA" baseline="30000" dirty="0" smtClean="0"/>
              <a:t>st</a:t>
            </a:r>
            <a:r>
              <a:rPr lang="en-CA" dirty="0" smtClean="0"/>
              <a:t> Century</a:t>
            </a:r>
            <a:endParaRPr lang="en-CA" dirty="0"/>
          </a:p>
        </p:txBody>
      </p:sp>
      <p:sp>
        <p:nvSpPr>
          <p:cNvPr id="4" name="Espace réservé du contenu 3"/>
          <p:cNvSpPr>
            <a:spLocks noGrp="1"/>
          </p:cNvSpPr>
          <p:nvPr>
            <p:ph idx="1"/>
          </p:nvPr>
        </p:nvSpPr>
        <p:spPr/>
        <p:txBody>
          <a:bodyPr/>
          <a:lstStyle/>
          <a:p>
            <a:endParaRPr lang="en-CA" sz="2400" dirty="0" smtClean="0"/>
          </a:p>
          <a:p>
            <a:pPr marL="457200" lvl="1" indent="0">
              <a:buNone/>
            </a:pPr>
            <a:r>
              <a:rPr lang="en-CA" sz="2400" dirty="0" smtClean="0"/>
              <a:t>					</a:t>
            </a:r>
            <a:endParaRPr lang="fr-FR" dirty="0"/>
          </a:p>
        </p:txBody>
      </p:sp>
      <p:pic>
        <p:nvPicPr>
          <p:cNvPr id="6" name="Picture 5"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00200"/>
            <a:ext cx="6858000" cy="43044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257199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Evolution</a:t>
            </a:r>
            <a:endParaRPr lang="en-CA" dirty="0"/>
          </a:p>
        </p:txBody>
      </p:sp>
      <p:sp>
        <p:nvSpPr>
          <p:cNvPr id="4" name="Espace réservé du contenu 3"/>
          <p:cNvSpPr>
            <a:spLocks noGrp="1"/>
          </p:cNvSpPr>
          <p:nvPr>
            <p:ph idx="1"/>
          </p:nvPr>
        </p:nvSpPr>
        <p:spPr/>
        <p:txBody>
          <a:bodyPr/>
          <a:lstStyle/>
          <a:p>
            <a:endParaRPr lang="en-CA" sz="2400" dirty="0" smtClean="0"/>
          </a:p>
          <a:p>
            <a:pPr marL="457200" lvl="1" indent="0">
              <a:buNone/>
            </a:pPr>
            <a:r>
              <a:rPr lang="en-CA" sz="2400" dirty="0" smtClean="0"/>
              <a:t>					</a:t>
            </a:r>
            <a:endParaRPr lang="fr-FR" dirty="0"/>
          </a:p>
        </p:txBody>
      </p:sp>
      <p:pic>
        <p:nvPicPr>
          <p:cNvPr id="5" name="Picture 4" descr="griesevol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47800"/>
            <a:ext cx="6172200" cy="46291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408285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The Terror and the Ecstasy</a:t>
            </a:r>
          </a:p>
        </p:txBody>
      </p:sp>
      <p:sp>
        <p:nvSpPr>
          <p:cNvPr id="4" name="Espace réservé du contenu 3"/>
          <p:cNvSpPr>
            <a:spLocks noGrp="1"/>
          </p:cNvSpPr>
          <p:nvPr>
            <p:ph idx="1"/>
          </p:nvPr>
        </p:nvSpPr>
        <p:spPr/>
        <p:txBody>
          <a:bodyPr/>
          <a:lstStyle/>
          <a:p>
            <a:endParaRPr lang="en-US" sz="2800" dirty="0" smtClean="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pPr algn="ctr"/>
            <a:r>
              <a:rPr lang="en-US" sz="2000" dirty="0" smtClean="0"/>
              <a:t>https</a:t>
            </a:r>
            <a:r>
              <a:rPr lang="en-US" sz="2000" dirty="0"/>
              <a:t>://</a:t>
            </a:r>
            <a:r>
              <a:rPr lang="en-US" sz="2000" dirty="0" err="1"/>
              <a:t>www.youtube.com</a:t>
            </a:r>
            <a:r>
              <a:rPr lang="en-US" sz="2000" dirty="0"/>
              <a:t>/</a:t>
            </a:r>
            <a:r>
              <a:rPr lang="en-US" sz="2000" dirty="0" err="1"/>
              <a:t>watch?v</a:t>
            </a:r>
            <a:r>
              <a:rPr lang="en-US" sz="2000" dirty="0"/>
              <a:t>=pSnPa1mWgK0</a:t>
            </a:r>
            <a:endParaRPr lang="fr-FR" sz="2000" dirty="0"/>
          </a:p>
        </p:txBody>
      </p:sp>
      <p:pic>
        <p:nvPicPr>
          <p:cNvPr id="2" name="Picture 1" descr="William-Gibs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752600"/>
            <a:ext cx="6692900" cy="3346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937652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Slippery Foundations</a:t>
            </a:r>
            <a:endParaRPr lang="en-CA" dirty="0"/>
          </a:p>
        </p:txBody>
      </p:sp>
      <p:sp>
        <p:nvSpPr>
          <p:cNvPr id="4" name="Espace réservé du contenu 3"/>
          <p:cNvSpPr>
            <a:spLocks noGrp="1"/>
          </p:cNvSpPr>
          <p:nvPr>
            <p:ph idx="1"/>
          </p:nvPr>
        </p:nvSpPr>
        <p:spPr/>
        <p:txBody>
          <a:bodyPr/>
          <a:lstStyle/>
          <a:p>
            <a:endParaRPr lang="en-US" sz="2800" dirty="0" smtClean="0"/>
          </a:p>
          <a:p>
            <a:r>
              <a:rPr lang="en-US" sz="2800" dirty="0" smtClean="0"/>
              <a:t>Boundaries</a:t>
            </a:r>
          </a:p>
          <a:p>
            <a:r>
              <a:rPr lang="en-US" sz="2800" dirty="0" smtClean="0"/>
              <a:t>Permanence</a:t>
            </a:r>
          </a:p>
          <a:p>
            <a:r>
              <a:rPr lang="en-US" sz="2800" dirty="0" smtClean="0"/>
              <a:t>Human intelligence</a:t>
            </a:r>
          </a:p>
          <a:p>
            <a:r>
              <a:rPr lang="en-US" sz="2800" dirty="0" smtClean="0"/>
              <a:t>Geology</a:t>
            </a:r>
          </a:p>
          <a:p>
            <a:r>
              <a:rPr lang="en-US" sz="2800" dirty="0" smtClean="0"/>
              <a:t>Ontology</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p:txBody>
      </p:sp>
      <p:pic>
        <p:nvPicPr>
          <p:cNvPr id="6" name="Picture 5" descr="machine-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676400"/>
            <a:ext cx="4089400" cy="4089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42916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Rethinking the Foundations</a:t>
            </a:r>
            <a:endParaRPr lang="en-CA" dirty="0"/>
          </a:p>
        </p:txBody>
      </p:sp>
      <p:sp>
        <p:nvSpPr>
          <p:cNvPr id="4" name="Content Placeholder 3"/>
          <p:cNvSpPr>
            <a:spLocks noGrp="1"/>
          </p:cNvSpPr>
          <p:nvPr>
            <p:ph idx="1"/>
          </p:nvPr>
        </p:nvSpPr>
        <p:spPr/>
        <p:txBody>
          <a:bodyPr/>
          <a:lstStyle/>
          <a:p>
            <a:endParaRPr lang="en-US"/>
          </a:p>
        </p:txBody>
      </p:sp>
      <p:pic>
        <p:nvPicPr>
          <p:cNvPr id="5" name="Espace réservé du contenu 1" descr="virome_opener.jpg"/>
          <p:cNvPicPr>
            <a:picLocks noChangeAspect="1"/>
          </p:cNvPicPr>
          <p:nvPr/>
        </p:nvPicPr>
        <p:blipFill>
          <a:blip r:embed="rId3">
            <a:extLst>
              <a:ext uri="{28A0092B-C50C-407E-A947-70E740481C1C}">
                <a14:useLocalDpi xmlns:a14="http://schemas.microsoft.com/office/drawing/2010/main" val="0"/>
              </a:ext>
            </a:extLst>
          </a:blip>
          <a:srcRect l="5705" r="5705"/>
          <a:stretch>
            <a:fillRect/>
          </a:stretch>
        </p:blipFill>
        <p:spPr>
          <a:xfrm>
            <a:off x="457200" y="1143000"/>
            <a:ext cx="8229600" cy="4968540"/>
          </a:xfrm>
          <a:prstGeom prst="rect">
            <a:avLst/>
          </a:prstGeom>
          <a:solidFill>
            <a:schemeClr val="bg1">
              <a:alpha val="0"/>
            </a:schemeClr>
          </a:solid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010851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The Reframing</a:t>
            </a:r>
            <a:endParaRPr lang="en-CA" dirty="0"/>
          </a:p>
        </p:txBody>
      </p:sp>
      <p:sp>
        <p:nvSpPr>
          <p:cNvPr id="4" name="Espace réservé du contenu 3"/>
          <p:cNvSpPr>
            <a:spLocks noGrp="1"/>
          </p:cNvSpPr>
          <p:nvPr>
            <p:ph idx="1"/>
          </p:nvPr>
        </p:nvSpPr>
        <p:spPr>
          <a:xfrm>
            <a:off x="457200" y="1524000"/>
            <a:ext cx="8229600" cy="4968540"/>
          </a:xfrm>
        </p:spPr>
        <p:txBody>
          <a:bodyPr/>
          <a:lstStyle/>
          <a:p>
            <a:r>
              <a:rPr lang="en-CA" dirty="0" smtClean="0"/>
              <a:t>The </a:t>
            </a:r>
            <a:r>
              <a:rPr lang="en-CA" dirty="0"/>
              <a:t>human body isn’t besieged; it’s saturated, infused, with microbial life at every level. ‘There is no such thing as an individual’, Lynn </a:t>
            </a:r>
            <a:r>
              <a:rPr lang="en-CA" dirty="0" err="1"/>
              <a:t>Margulis</a:t>
            </a:r>
            <a:r>
              <a:rPr lang="en-CA" dirty="0"/>
              <a:t>, a biologist at the University of Massachusetts at Amherst, told me recently. ‘What we see as animals are partly just integrated sets of bacteria.</a:t>
            </a:r>
            <a:r>
              <a:rPr lang="en-CA" dirty="0" smtClean="0"/>
              <a:t>’ </a:t>
            </a:r>
          </a:p>
          <a:p>
            <a:pPr marL="0" indent="0">
              <a:buNone/>
            </a:pPr>
            <a:r>
              <a:rPr lang="en-US" sz="2000" dirty="0"/>
              <a:t>	</a:t>
            </a:r>
            <a:r>
              <a:rPr lang="en-US" sz="2000" dirty="0" smtClean="0"/>
              <a:t>				</a:t>
            </a:r>
            <a:r>
              <a:rPr lang="en-US" sz="2400" dirty="0" err="1" smtClean="0"/>
              <a:t>Bilger</a:t>
            </a:r>
            <a:r>
              <a:rPr lang="en-US" sz="2400" dirty="0" smtClean="0"/>
              <a:t> (2011)</a:t>
            </a:r>
            <a:endParaRPr lang="fr-FR" sz="2400" dirty="0"/>
          </a:p>
        </p:txBody>
      </p:sp>
    </p:spTree>
    <p:extLst>
      <p:ext uri="{BB962C8B-B14F-4D97-AF65-F5344CB8AC3E}">
        <p14:creationId xmlns:p14="http://schemas.microsoft.com/office/powerpoint/2010/main" val="24377511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The Reframing</a:t>
            </a:r>
            <a:endParaRPr lang="en-CA" dirty="0"/>
          </a:p>
        </p:txBody>
      </p:sp>
      <p:pic>
        <p:nvPicPr>
          <p:cNvPr id="7" name="Content Placeholder 6" descr="locusts-swarm-615.jpg"/>
          <p:cNvPicPr>
            <a:picLocks noGrp="1" noChangeAspect="1"/>
          </p:cNvPicPr>
          <p:nvPr>
            <p:ph idx="1"/>
          </p:nvPr>
        </p:nvPicPr>
        <p:blipFill>
          <a:blip r:embed="rId3">
            <a:extLst>
              <a:ext uri="{28A0092B-C50C-407E-A947-70E740481C1C}">
                <a14:useLocalDpi xmlns:a14="http://schemas.microsoft.com/office/drawing/2010/main" val="0"/>
              </a:ext>
            </a:extLst>
          </a:blip>
          <a:srcRect t="5045" b="5045"/>
          <a:stretch>
            <a:fillRect/>
          </a:stretch>
        </p:blipFill>
        <p:spPr>
          <a:xfrm>
            <a:off x="1219200" y="1752600"/>
            <a:ext cx="6792913" cy="41011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467074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0.1.2212"/>
  <p:tag name="PPTVERSION" val="14"/>
  <p:tag name="TPOS" val="2"/>
</p:tagLst>
</file>

<file path=ppt/theme/theme1.xml><?xml version="1.0" encoding="utf-8"?>
<a:theme xmlns:a="http://schemas.openxmlformats.org/drawingml/2006/main" name="FINAL Presentation - ALF (Dec) - The Future of Higher Educ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 Presentation - ALF (Dec) - The Future of Higher Education</Template>
  <TotalTime>4433</TotalTime>
  <Words>262</Words>
  <Application>Microsoft Macintosh PowerPoint</Application>
  <PresentationFormat>On-screen Show (4:3)</PresentationFormat>
  <Paragraphs>74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FINAL Presentation - ALF (Dec) - The Future of Higher Education</vt:lpstr>
      <vt:lpstr>PowerPoint Presentation</vt:lpstr>
      <vt:lpstr>PowerPoint Presentation</vt:lpstr>
      <vt:lpstr>21st Century</vt:lpstr>
      <vt:lpstr>Evolution</vt:lpstr>
      <vt:lpstr>The Terror and the Ecstasy</vt:lpstr>
      <vt:lpstr>Slippery Foundations</vt:lpstr>
      <vt:lpstr>Rethinking the Foundations</vt:lpstr>
      <vt:lpstr>The Reframing</vt:lpstr>
      <vt:lpstr>The Reframing</vt:lpstr>
      <vt:lpstr>Humanities in the 21st Century</vt:lpstr>
      <vt:lpstr>Humanities in the 21st Century</vt:lpstr>
      <vt:lpstr>Humanities in the 21st Century</vt:lpstr>
      <vt:lpstr>Humanities in the 21st Century</vt:lpstr>
      <vt:lpstr>Humanities in the 21st Century</vt:lpstr>
      <vt:lpstr>Conclusion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Report to Board Finance Committee</dc:subject>
  <dc:creator>Install</dc:creator>
  <cp:lastModifiedBy>Emily O'Dell</cp:lastModifiedBy>
  <cp:revision>74</cp:revision>
  <dcterms:created xsi:type="dcterms:W3CDTF">2015-01-05T21:36:04Z</dcterms:created>
  <dcterms:modified xsi:type="dcterms:W3CDTF">2017-03-05T17:19:13Z</dcterms:modified>
</cp:coreProperties>
</file>