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7" r:id="rId2"/>
    <p:sldId id="399" r:id="rId3"/>
    <p:sldId id="514" r:id="rId4"/>
    <p:sldId id="265" r:id="rId5"/>
    <p:sldId id="401" r:id="rId6"/>
    <p:sldId id="485" r:id="rId7"/>
    <p:sldId id="491" r:id="rId8"/>
    <p:sldId id="390" r:id="rId9"/>
    <p:sldId id="500" r:id="rId10"/>
    <p:sldId id="503" r:id="rId11"/>
    <p:sldId id="501" r:id="rId12"/>
    <p:sldId id="515" r:id="rId13"/>
    <p:sldId id="504" r:id="rId14"/>
    <p:sldId id="505" r:id="rId15"/>
    <p:sldId id="506" r:id="rId16"/>
    <p:sldId id="507" r:id="rId17"/>
    <p:sldId id="508" r:id="rId18"/>
    <p:sldId id="509" r:id="rId19"/>
    <p:sldId id="510" r:id="rId20"/>
    <p:sldId id="511" r:id="rId21"/>
    <p:sldId id="499" r:id="rId22"/>
    <p:sldId id="420" r:id="rId23"/>
    <p:sldId id="489" r:id="rId24"/>
    <p:sldId id="497" r:id="rId25"/>
    <p:sldId id="498" r:id="rId26"/>
    <p:sldId id="492" r:id="rId27"/>
    <p:sldId id="493" r:id="rId28"/>
    <p:sldId id="494" r:id="rId29"/>
    <p:sldId id="457" r:id="rId30"/>
    <p:sldId id="490" r:id="rId31"/>
    <p:sldId id="465" r:id="rId32"/>
    <p:sldId id="488" r:id="rId33"/>
    <p:sldId id="486"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223"/>
    <a:srgbClr val="583584"/>
    <a:srgbClr val="461D7C"/>
    <a:srgbClr val="FDD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84465" autoAdjust="0"/>
  </p:normalViewPr>
  <p:slideViewPr>
    <p:cSldViewPr snapToGrid="0">
      <p:cViewPr varScale="1">
        <p:scale>
          <a:sx n="115" d="100"/>
          <a:sy n="115" d="100"/>
        </p:scale>
        <p:origin x="360" y="12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9" tIns="46579" rIns="93159" bIns="46579"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6434"/>
          </a:xfrm>
          <a:prstGeom prst="rect">
            <a:avLst/>
          </a:prstGeom>
        </p:spPr>
        <p:txBody>
          <a:bodyPr vert="horz" lIns="93159" tIns="46579" rIns="93159" bIns="46579" rtlCol="0"/>
          <a:lstStyle>
            <a:lvl1pPr algn="r">
              <a:defRPr sz="1200"/>
            </a:lvl1pPr>
          </a:lstStyle>
          <a:p>
            <a:fld id="{FBDC3AB4-0C49-4C59-934B-4B76D7E83CF6}" type="datetimeFigureOut">
              <a:rPr lang="en-US" smtClean="0"/>
              <a:t>2/7/2019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59" tIns="46579" rIns="93159" bIns="465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6433"/>
          </a:xfrm>
          <a:prstGeom prst="rect">
            <a:avLst/>
          </a:prstGeom>
        </p:spPr>
        <p:txBody>
          <a:bodyPr vert="horz" lIns="93159" tIns="46579" rIns="93159" bIns="46579" rtlCol="0" anchor="b"/>
          <a:lstStyle>
            <a:lvl1pPr algn="r">
              <a:defRPr sz="1200"/>
            </a:lvl1pPr>
          </a:lstStyle>
          <a:p>
            <a:fld id="{2213BA6E-2F3F-4803-97C7-15D5F19FD1A6}" type="slidenum">
              <a:rPr lang="en-US" smtClean="0"/>
              <a:t>‹#›</a:t>
            </a:fld>
            <a:endParaRPr lang="en-US" dirty="0"/>
          </a:p>
        </p:txBody>
      </p:sp>
    </p:spTree>
    <p:extLst>
      <p:ext uri="{BB962C8B-B14F-4D97-AF65-F5344CB8AC3E}">
        <p14:creationId xmlns:p14="http://schemas.microsoft.com/office/powerpoint/2010/main" val="1658479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9" tIns="46579" rIns="93159" bIns="46579" rtlCol="0"/>
          <a:lstStyle>
            <a:lvl1pPr algn="l">
              <a:defRPr sz="1200"/>
            </a:lvl1pPr>
          </a:lstStyle>
          <a:p>
            <a:endParaRPr lang="en-US" dirty="0"/>
          </a:p>
        </p:txBody>
      </p:sp>
      <p:sp>
        <p:nvSpPr>
          <p:cNvPr id="3" name="Date Placeholder 2"/>
          <p:cNvSpPr>
            <a:spLocks noGrp="1"/>
          </p:cNvSpPr>
          <p:nvPr>
            <p:ph type="dt" idx="1"/>
          </p:nvPr>
        </p:nvSpPr>
        <p:spPr>
          <a:xfrm>
            <a:off x="3970940" y="1"/>
            <a:ext cx="3037840" cy="466434"/>
          </a:xfrm>
          <a:prstGeom prst="rect">
            <a:avLst/>
          </a:prstGeom>
        </p:spPr>
        <p:txBody>
          <a:bodyPr vert="horz" lIns="93159" tIns="46579" rIns="93159" bIns="46579" rtlCol="0"/>
          <a:lstStyle>
            <a:lvl1pPr algn="r">
              <a:defRPr sz="1200"/>
            </a:lvl1pPr>
          </a:lstStyle>
          <a:p>
            <a:fld id="{51647AC8-1E3E-4726-B9CF-A6499783D178}" type="datetimeFigureOut">
              <a:rPr lang="en-US" smtClean="0"/>
              <a:t>2/7/2019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9" tIns="46579" rIns="93159" bIns="46579"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59" tIns="46579" rIns="93159" bIns="465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59" tIns="46579" rIns="93159" bIns="465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6433"/>
          </a:xfrm>
          <a:prstGeom prst="rect">
            <a:avLst/>
          </a:prstGeom>
        </p:spPr>
        <p:txBody>
          <a:bodyPr vert="horz" lIns="93159" tIns="46579" rIns="93159" bIns="46579" rtlCol="0" anchor="b"/>
          <a:lstStyle>
            <a:lvl1pPr algn="r">
              <a:defRPr sz="1200"/>
            </a:lvl1pPr>
          </a:lstStyle>
          <a:p>
            <a:fld id="{1346B4CA-3635-4102-A2C8-F8D3A0433B86}" type="slidenum">
              <a:rPr lang="en-US" smtClean="0"/>
              <a:t>‹#›</a:t>
            </a:fld>
            <a:endParaRPr lang="en-US" dirty="0"/>
          </a:p>
        </p:txBody>
      </p:sp>
    </p:spTree>
    <p:extLst>
      <p:ext uri="{BB962C8B-B14F-4D97-AF65-F5344CB8AC3E}">
        <p14:creationId xmlns:p14="http://schemas.microsoft.com/office/powerpoint/2010/main" val="189960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491F5D-0B31-4476-B4B0-7082C19DC4AE}" type="slidenum">
              <a:rPr lang="en-US" smtClean="0"/>
              <a:pPr/>
              <a:t>1</a:t>
            </a:fld>
            <a:endParaRPr lang="en-US" dirty="0"/>
          </a:p>
        </p:txBody>
      </p:sp>
    </p:spTree>
    <p:extLst>
      <p:ext uri="{BB962C8B-B14F-4D97-AF65-F5344CB8AC3E}">
        <p14:creationId xmlns:p14="http://schemas.microsoft.com/office/powerpoint/2010/main" val="78898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987" indent="-16998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FD8B1F-D9AC-46E1-A795-2250F95046BB}" type="slidenum">
              <a:rPr lang="en-US" smtClean="0"/>
              <a:pPr/>
              <a:t>4</a:t>
            </a:fld>
            <a:endParaRPr lang="en-US" dirty="0"/>
          </a:p>
        </p:txBody>
      </p:sp>
    </p:spTree>
    <p:extLst>
      <p:ext uri="{BB962C8B-B14F-4D97-AF65-F5344CB8AC3E}">
        <p14:creationId xmlns:p14="http://schemas.microsoft.com/office/powerpoint/2010/main" val="3605772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pattFill prst="wdUpDiag">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0"/>
            <a:ext cx="12192000" cy="6858000"/>
          </a:xfrm>
          <a:prstGeom prst="rect">
            <a:avLst/>
          </a:prstGeom>
          <a:pattFill prst="wdUpDiag">
            <a:fgClr>
              <a:schemeClr val="bg1"/>
            </a:fgClr>
            <a:bgClr>
              <a:srgbClr val="D9EE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54" descr="http://icons.iconarchive.com/icons/paomedia/small-n-flat/1024/cloud-icon.png"/>
          <p:cNvPicPr>
            <a:picLocks noChangeAspect="1" noChangeArrowheads="1"/>
          </p:cNvPicPr>
          <p:nvPr userDrawn="1"/>
        </p:nvPicPr>
        <p:blipFill rotWithShape="1">
          <a:blip r:embed="rId2">
            <a:lum bright="70000" contrast="-70000"/>
            <a:extLst>
              <a:ext uri="{28A0092B-C50C-407E-A947-70E740481C1C}">
                <a14:useLocalDpi xmlns:a14="http://schemas.microsoft.com/office/drawing/2010/main" val="0"/>
              </a:ext>
            </a:extLst>
          </a:blip>
          <a:srcRect t="14987" r="5458" b="23719"/>
          <a:stretch/>
        </p:blipFill>
        <p:spPr bwMode="auto">
          <a:xfrm>
            <a:off x="0" y="359436"/>
            <a:ext cx="12192000" cy="588219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0" y="6219338"/>
            <a:ext cx="12192000" cy="6386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237069" y="6399030"/>
            <a:ext cx="908938" cy="282562"/>
          </a:xfrm>
          <a:prstGeom prst="rect">
            <a:avLst/>
          </a:prstGeom>
        </p:spPr>
      </p:pic>
      <p:sp>
        <p:nvSpPr>
          <p:cNvPr id="13" name="Rectangle 12"/>
          <p:cNvSpPr/>
          <p:nvPr userDrawn="1"/>
        </p:nvSpPr>
        <p:spPr>
          <a:xfrm>
            <a:off x="0" y="6117912"/>
            <a:ext cx="12192000" cy="101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414867" y="1122363"/>
            <a:ext cx="11387666" cy="2387600"/>
          </a:xfrm>
        </p:spPr>
        <p:txBody>
          <a:bodyPr anchor="b">
            <a:noAutofit/>
          </a:bodyPr>
          <a:lstStyle>
            <a:lvl1pPr algn="ctr">
              <a:defRPr lang="en-US" sz="11500" b="1"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8915400" y="6356350"/>
            <a:ext cx="2743200" cy="365125"/>
          </a:xfrm>
        </p:spPr>
        <p:txBody>
          <a:bodyPr/>
          <a:lstStyle>
            <a:lvl1pPr algn="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C8FD29A-CF49-4DEE-9B57-60ED7E6195F0}" type="datetimeFigureOut">
              <a:rPr lang="en-US" smtClean="0">
                <a:solidFill>
                  <a:prstClr val="white"/>
                </a:solidFill>
              </a:rPr>
              <a:pPr/>
              <a:t>2/7/2019</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solidFill>
                <a:prstClr val="white"/>
              </a:solidFill>
            </a:endParaRPr>
          </a:p>
        </p:txBody>
      </p:sp>
      <p:sp>
        <p:nvSpPr>
          <p:cNvPr id="3" name="Subtitle 2"/>
          <p:cNvSpPr>
            <a:spLocks noGrp="1"/>
          </p:cNvSpPr>
          <p:nvPr>
            <p:ph type="subTitle" idx="1"/>
          </p:nvPr>
        </p:nvSpPr>
        <p:spPr>
          <a:xfrm>
            <a:off x="414867" y="3602038"/>
            <a:ext cx="11387666" cy="1655762"/>
          </a:xfrm>
        </p:spPr>
        <p:txBody>
          <a:bodyPr>
            <a:noAutofit/>
          </a:bodyPr>
          <a:lstStyle>
            <a:lvl1pPr marL="0" indent="0" algn="ctr" defTabSz="914400" rtl="0" eaLnBrk="1" latinLnBrk="0" hangingPunct="1">
              <a:lnSpc>
                <a:spcPts val="9400"/>
              </a:lnSpc>
              <a:buNone/>
              <a:defRPr lang="en-US" sz="88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12450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EB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3217" y="0"/>
            <a:ext cx="12192000" cy="6858000"/>
          </a:xfrm>
          <a:prstGeom prst="rect">
            <a:avLst/>
          </a:prstGeom>
          <a:pattFill prst="wdUpDiag">
            <a:fgClr>
              <a:schemeClr val="bg1"/>
            </a:fgClr>
            <a:bgClr>
              <a:srgbClr val="D9EE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54" descr="http://icons.iconarchive.com/icons/paomedia/small-n-flat/1024/cloud-icon.png"/>
          <p:cNvPicPr>
            <a:picLocks noChangeAspect="1" noChangeArrowheads="1"/>
          </p:cNvPicPr>
          <p:nvPr userDrawn="1"/>
        </p:nvPicPr>
        <p:blipFill rotWithShape="1">
          <a:blip r:embed="rId2">
            <a:lum bright="70000" contrast="-70000"/>
            <a:extLst>
              <a:ext uri="{28A0092B-C50C-407E-A947-70E740481C1C}">
                <a14:useLocalDpi xmlns:a14="http://schemas.microsoft.com/office/drawing/2010/main" val="0"/>
              </a:ext>
            </a:extLst>
          </a:blip>
          <a:srcRect t="14987" r="5458" b="25698"/>
          <a:stretch/>
        </p:blipFill>
        <p:spPr bwMode="auto">
          <a:xfrm>
            <a:off x="474" y="453081"/>
            <a:ext cx="12188309" cy="569054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 Same Side Corner Rectangle 9"/>
          <p:cNvSpPr/>
          <p:nvPr userDrawn="1"/>
        </p:nvSpPr>
        <p:spPr>
          <a:xfrm flipV="1">
            <a:off x="809368" y="-97882"/>
            <a:ext cx="1438790" cy="2141837"/>
          </a:xfrm>
          <a:prstGeom prst="round2SameRect">
            <a:avLst>
              <a:gd name="adj1" fmla="val 50000"/>
              <a:gd name="adj2" fmla="val 0"/>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918" y="669722"/>
            <a:ext cx="1329690" cy="1291517"/>
          </a:xfrm>
          <a:prstGeom prst="rect">
            <a:avLst/>
          </a:prstGeom>
        </p:spPr>
      </p:pic>
      <p:sp>
        <p:nvSpPr>
          <p:cNvPr id="2" name="Title 1"/>
          <p:cNvSpPr>
            <a:spLocks noGrp="1"/>
          </p:cNvSpPr>
          <p:nvPr>
            <p:ph type="title" hasCustomPrompt="1"/>
          </p:nvPr>
        </p:nvSpPr>
        <p:spPr>
          <a:xfrm>
            <a:off x="809368" y="3426935"/>
            <a:ext cx="11264162" cy="2847174"/>
          </a:xfrm>
        </p:spPr>
        <p:txBody>
          <a:bodyPr anchor="b">
            <a:normAutofit/>
          </a:bodyPr>
          <a:lstStyle>
            <a:lvl1pPr marL="0" algn="r" defTabSz="914400" rtl="0" eaLnBrk="1" latinLnBrk="0" hangingPunct="1">
              <a:defRPr lang="en-US" sz="9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11" name="Rectangle 10"/>
          <p:cNvSpPr/>
          <p:nvPr userDrawn="1"/>
        </p:nvSpPr>
        <p:spPr>
          <a:xfrm>
            <a:off x="0" y="6219338"/>
            <a:ext cx="12192000" cy="6386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a:off x="237069" y="6399030"/>
            <a:ext cx="908938" cy="282562"/>
          </a:xfrm>
          <a:prstGeom prst="rect">
            <a:avLst/>
          </a:prstGeom>
        </p:spPr>
      </p:pic>
      <p:sp>
        <p:nvSpPr>
          <p:cNvPr id="14" name="Rectangle 13"/>
          <p:cNvSpPr/>
          <p:nvPr userDrawn="1"/>
        </p:nvSpPr>
        <p:spPr>
          <a:xfrm>
            <a:off x="0" y="6117912"/>
            <a:ext cx="12192000" cy="101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28541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EB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3217" y="0"/>
            <a:ext cx="12192000" cy="6858000"/>
          </a:xfrm>
          <a:prstGeom prst="rect">
            <a:avLst/>
          </a:prstGeom>
          <a:pattFill prst="wdUpDiag">
            <a:fgClr>
              <a:schemeClr val="bg1"/>
            </a:fgClr>
            <a:bgClr>
              <a:srgbClr val="D9EE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54" descr="http://icons.iconarchive.com/icons/paomedia/small-n-flat/1024/cloud-icon.png"/>
          <p:cNvPicPr>
            <a:picLocks noChangeAspect="1" noChangeArrowheads="1"/>
          </p:cNvPicPr>
          <p:nvPr userDrawn="1"/>
        </p:nvPicPr>
        <p:blipFill rotWithShape="1">
          <a:blip r:embed="rId2">
            <a:lum bright="70000" contrast="-70000"/>
            <a:extLst>
              <a:ext uri="{28A0092B-C50C-407E-A947-70E740481C1C}">
                <a14:useLocalDpi xmlns:a14="http://schemas.microsoft.com/office/drawing/2010/main" val="0"/>
              </a:ext>
            </a:extLst>
          </a:blip>
          <a:srcRect t="14987" r="5458" b="25698"/>
          <a:stretch/>
        </p:blipFill>
        <p:spPr bwMode="auto">
          <a:xfrm>
            <a:off x="-48746" y="395416"/>
            <a:ext cx="12239138" cy="57142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0" y="6219338"/>
            <a:ext cx="12192000" cy="6386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237069" y="6399030"/>
            <a:ext cx="908938" cy="282562"/>
          </a:xfrm>
          <a:prstGeom prst="rect">
            <a:avLst/>
          </a:prstGeom>
        </p:spPr>
      </p:pic>
      <p:sp>
        <p:nvSpPr>
          <p:cNvPr id="14" name="Rectangle 13"/>
          <p:cNvSpPr/>
          <p:nvPr userDrawn="1"/>
        </p:nvSpPr>
        <p:spPr>
          <a:xfrm>
            <a:off x="0" y="6117912"/>
            <a:ext cx="12192000" cy="101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838200" y="3248732"/>
            <a:ext cx="11264162" cy="2852737"/>
          </a:xfrm>
        </p:spPr>
        <p:txBody>
          <a:bodyPr anchor="b">
            <a:normAutofit/>
          </a:bodyPr>
          <a:lstStyle>
            <a:lvl1pPr marL="0" algn="r" defTabSz="914400" rtl="0" eaLnBrk="1" latinLnBrk="0" hangingPunct="1">
              <a:defRPr lang="en-US" sz="9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8200" y="6184185"/>
            <a:ext cx="11270290" cy="476782"/>
          </a:xfrm>
        </p:spPr>
        <p:txBody>
          <a:bodyPr/>
          <a:lstStyle>
            <a:lvl1pPr marL="0" indent="0" algn="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66176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109" y="1262161"/>
            <a:ext cx="10515600" cy="46221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descr="http://icons.iconarchive.com/icons/paomedia/small-n-flat/1024/cloud-icon.png"/>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52000"/>
                    </a14:imgEffect>
                  </a14:imgLayer>
                </a14:imgProps>
              </a:ext>
              <a:ext uri="{28A0092B-C50C-407E-A947-70E740481C1C}">
                <a14:useLocalDpi xmlns:a14="http://schemas.microsoft.com/office/drawing/2010/main" val="0"/>
              </a:ext>
            </a:extLst>
          </a:blip>
          <a:srcRect/>
          <a:stretch>
            <a:fillRect/>
          </a:stretch>
        </p:blipFill>
        <p:spPr bwMode="auto">
          <a:xfrm>
            <a:off x="10715562" y="5693937"/>
            <a:ext cx="1316294" cy="12445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6316189"/>
            <a:ext cx="12192000" cy="541811"/>
          </a:xfrm>
          <a:prstGeom prst="rect">
            <a:avLst/>
          </a:prstGeom>
          <a:solidFill>
            <a:srgbClr val="472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47312" y="6454538"/>
            <a:ext cx="852795" cy="265109"/>
          </a:xfrm>
          <a:prstGeom prst="rect">
            <a:avLst/>
          </a:prstGeom>
        </p:spPr>
      </p:pic>
      <p:sp>
        <p:nvSpPr>
          <p:cNvPr id="11" name="Round Same Side Corner Rectangle 10"/>
          <p:cNvSpPr/>
          <p:nvPr userDrawn="1"/>
        </p:nvSpPr>
        <p:spPr>
          <a:xfrm flipV="1">
            <a:off x="354902" y="-95251"/>
            <a:ext cx="848634" cy="942975"/>
          </a:xfrm>
          <a:prstGeom prst="round2SameRect">
            <a:avLst>
              <a:gd name="adj1" fmla="val 50000"/>
              <a:gd name="adj2" fmla="val 0"/>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1"/>
            <a:ext cx="12192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1505" y="57151"/>
            <a:ext cx="755428" cy="733742"/>
          </a:xfrm>
          <a:prstGeom prst="rect">
            <a:avLst/>
          </a:prstGeom>
        </p:spPr>
      </p:pic>
      <p:cxnSp>
        <p:nvCxnSpPr>
          <p:cNvPr id="14" name="Straight Connector 13"/>
          <p:cNvCxnSpPr/>
          <p:nvPr userDrawn="1"/>
        </p:nvCxnSpPr>
        <p:spPr>
          <a:xfrm>
            <a:off x="1499907" y="885224"/>
            <a:ext cx="101498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317027" y="349693"/>
            <a:ext cx="10515600" cy="535531"/>
          </a:xfrm>
          <a:noFill/>
        </p:spPr>
        <p:txBody>
          <a:bodyPr wrap="square" rtlCol="0">
            <a:spAutoFit/>
          </a:bodyPr>
          <a:lstStyle>
            <a:lvl1pPr>
              <a:defRPr lang="en-US" sz="32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a:r>
              <a:rPr lang="en-US" dirty="0" smtClean="0"/>
              <a:t>Click to edit Master title style</a:t>
            </a:r>
            <a:endParaRPr lang="en-US" dirty="0"/>
          </a:p>
        </p:txBody>
      </p:sp>
      <p:sp>
        <p:nvSpPr>
          <p:cNvPr id="5" name="Footer Placeholder 4"/>
          <p:cNvSpPr>
            <a:spLocks noGrp="1"/>
          </p:cNvSpPr>
          <p:nvPr>
            <p:ph type="ftr" sz="quarter" idx="11"/>
          </p:nvPr>
        </p:nvSpPr>
        <p:spPr>
          <a:xfrm>
            <a:off x="295275" y="6400853"/>
            <a:ext cx="4114800" cy="365125"/>
          </a:xfrm>
        </p:spPr>
        <p:txBody>
          <a:bodyPr/>
          <a:lstStyle>
            <a:lvl1pPr algn="l">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815258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109" y="1262160"/>
            <a:ext cx="10515600" cy="50878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ound Same Side Corner Rectangle 10"/>
          <p:cNvSpPr/>
          <p:nvPr userDrawn="1"/>
        </p:nvSpPr>
        <p:spPr>
          <a:xfrm flipV="1">
            <a:off x="354902" y="-95251"/>
            <a:ext cx="848634" cy="942975"/>
          </a:xfrm>
          <a:prstGeom prst="round2SameRect">
            <a:avLst>
              <a:gd name="adj1" fmla="val 50000"/>
              <a:gd name="adj2" fmla="val 0"/>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1"/>
            <a:ext cx="12192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505" y="57151"/>
            <a:ext cx="755428" cy="733742"/>
          </a:xfrm>
          <a:prstGeom prst="rect">
            <a:avLst/>
          </a:prstGeom>
        </p:spPr>
      </p:pic>
      <p:cxnSp>
        <p:nvCxnSpPr>
          <p:cNvPr id="14" name="Straight Connector 13"/>
          <p:cNvCxnSpPr/>
          <p:nvPr userDrawn="1"/>
        </p:nvCxnSpPr>
        <p:spPr>
          <a:xfrm>
            <a:off x="1499907" y="885224"/>
            <a:ext cx="101498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317027" y="349693"/>
            <a:ext cx="10515600" cy="535531"/>
          </a:xfrm>
          <a:noFill/>
        </p:spPr>
        <p:txBody>
          <a:bodyPr wrap="square" rtlCol="0">
            <a:spAutoFit/>
          </a:bodyPr>
          <a:lstStyle>
            <a:lvl1pPr>
              <a:defRPr lang="en-US" sz="32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a:r>
              <a:rPr lang="en-US" dirty="0" smtClean="0"/>
              <a:t>Click to edit Master title style</a:t>
            </a:r>
            <a:endParaRPr lang="en-US" dirty="0"/>
          </a:p>
        </p:txBody>
      </p:sp>
    </p:spTree>
    <p:extLst>
      <p:ext uri="{BB962C8B-B14F-4D97-AF65-F5344CB8AC3E}">
        <p14:creationId xmlns:p14="http://schemas.microsoft.com/office/powerpoint/2010/main" val="235786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109" y="1262161"/>
            <a:ext cx="10515600" cy="46221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316189"/>
            <a:ext cx="12192000" cy="541811"/>
          </a:xfrm>
          <a:prstGeom prst="rect">
            <a:avLst/>
          </a:prstGeom>
          <a:solidFill>
            <a:srgbClr val="472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32467" y="349693"/>
            <a:ext cx="10300160" cy="535531"/>
          </a:xfrm>
          <a:noFill/>
        </p:spPr>
        <p:txBody>
          <a:bodyPr wrap="square" rtlCol="0">
            <a:spAutoFit/>
          </a:bodyPr>
          <a:lstStyle>
            <a:lvl1pPr>
              <a:defRPr lang="en-US" sz="32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a:r>
              <a:rPr lang="en-US" dirty="0" smtClean="0"/>
              <a:t>Click to edit Master title style</a:t>
            </a:r>
            <a:endParaRPr lang="en-US" dirty="0"/>
          </a:p>
        </p:txBody>
      </p:sp>
      <p:sp>
        <p:nvSpPr>
          <p:cNvPr id="5" name="Footer Placeholder 4"/>
          <p:cNvSpPr>
            <a:spLocks noGrp="1"/>
          </p:cNvSpPr>
          <p:nvPr>
            <p:ph type="ftr" sz="quarter" idx="11"/>
          </p:nvPr>
        </p:nvSpPr>
        <p:spPr>
          <a:xfrm>
            <a:off x="7717827" y="6398758"/>
            <a:ext cx="4114800" cy="365125"/>
          </a:xfrm>
        </p:spPr>
        <p:txBody>
          <a:bodyPr/>
          <a:lstStyle>
            <a:lvl1pPr algn="r">
              <a:defRPr sz="1600">
                <a:solidFill>
                  <a:schemeClr val="bg1"/>
                </a:solidFill>
              </a:defRPr>
            </a:lvl1pPr>
          </a:lstStyle>
          <a:p>
            <a:endParaRPr lang="en-US" dirty="0">
              <a:solidFill>
                <a:prstClr val="white"/>
              </a:solidFill>
            </a:endParaRPr>
          </a:p>
        </p:txBody>
      </p:sp>
      <p:cxnSp>
        <p:nvCxnSpPr>
          <p:cNvPr id="16" name="Straight Connector 15"/>
          <p:cNvCxnSpPr/>
          <p:nvPr userDrawn="1"/>
        </p:nvCxnSpPr>
        <p:spPr>
          <a:xfrm>
            <a:off x="1532467" y="885224"/>
            <a:ext cx="101439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Round Same Side Corner Rectangle 16"/>
          <p:cNvSpPr/>
          <p:nvPr userDrawn="1"/>
        </p:nvSpPr>
        <p:spPr>
          <a:xfrm flipV="1">
            <a:off x="440626" y="-222255"/>
            <a:ext cx="858159" cy="1343025"/>
          </a:xfrm>
          <a:prstGeom prst="round2SameRect">
            <a:avLst>
              <a:gd name="adj1" fmla="val 50000"/>
              <a:gd name="adj2" fmla="val 0"/>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866" y="284856"/>
            <a:ext cx="821394" cy="797814"/>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448" y="6448765"/>
            <a:ext cx="852795" cy="265109"/>
          </a:xfrm>
          <a:prstGeom prst="rect">
            <a:avLst/>
          </a:prstGeom>
        </p:spPr>
      </p:pic>
    </p:spTree>
    <p:extLst>
      <p:ext uri="{BB962C8B-B14F-4D97-AF65-F5344CB8AC3E}">
        <p14:creationId xmlns:p14="http://schemas.microsoft.com/office/powerpoint/2010/main" val="397178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48" y="1033561"/>
            <a:ext cx="11038420" cy="46221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316189"/>
            <a:ext cx="12192000" cy="541811"/>
          </a:xfrm>
          <a:prstGeom prst="rect">
            <a:avLst/>
          </a:prstGeom>
          <a:solidFill>
            <a:srgbClr val="472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552449" y="294774"/>
            <a:ext cx="11038420" cy="535531"/>
          </a:xfrm>
          <a:noFill/>
        </p:spPr>
        <p:txBody>
          <a:bodyPr wrap="square" rtlCol="0">
            <a:spAutoFit/>
          </a:bodyPr>
          <a:lstStyle>
            <a:lvl1pPr>
              <a:defRPr lang="en-US" sz="32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a:r>
              <a:rPr lang="en-US" dirty="0" smtClean="0"/>
              <a:t>Click to edit Master title style</a:t>
            </a:r>
            <a:endParaRPr lang="en-US" dirty="0"/>
          </a:p>
        </p:txBody>
      </p:sp>
      <p:sp>
        <p:nvSpPr>
          <p:cNvPr id="5" name="Footer Placeholder 4"/>
          <p:cNvSpPr>
            <a:spLocks noGrp="1"/>
          </p:cNvSpPr>
          <p:nvPr>
            <p:ph type="ftr" sz="quarter" idx="11"/>
          </p:nvPr>
        </p:nvSpPr>
        <p:spPr>
          <a:xfrm>
            <a:off x="7717827" y="6398758"/>
            <a:ext cx="4114800" cy="365125"/>
          </a:xfrm>
        </p:spPr>
        <p:txBody>
          <a:bodyPr/>
          <a:lstStyle>
            <a:lvl1pPr algn="r">
              <a:defRPr sz="1600">
                <a:solidFill>
                  <a:schemeClr val="bg1"/>
                </a:solidFill>
              </a:defRPr>
            </a:lvl1pPr>
          </a:lstStyle>
          <a:p>
            <a:endParaRPr lang="en-US" dirty="0">
              <a:solidFill>
                <a:prstClr val="white"/>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448" y="6448765"/>
            <a:ext cx="852795" cy="265109"/>
          </a:xfrm>
          <a:prstGeom prst="rect">
            <a:avLst/>
          </a:prstGeom>
        </p:spPr>
      </p:pic>
      <p:cxnSp>
        <p:nvCxnSpPr>
          <p:cNvPr id="10" name="Straight Connector 9"/>
          <p:cNvCxnSpPr/>
          <p:nvPr userDrawn="1"/>
        </p:nvCxnSpPr>
        <p:spPr>
          <a:xfrm>
            <a:off x="552449" y="847725"/>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17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2" descr="http://icons.iconarchive.com/icons/paomedia/small-n-flat/1024/cloud-icon.png"/>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52000"/>
                    </a14:imgEffect>
                  </a14:imgLayer>
                </a14:imgProps>
              </a:ext>
              <a:ext uri="{28A0092B-C50C-407E-A947-70E740481C1C}">
                <a14:useLocalDpi xmlns:a14="http://schemas.microsoft.com/office/drawing/2010/main" val="0"/>
              </a:ext>
            </a:extLst>
          </a:blip>
          <a:srcRect/>
          <a:stretch>
            <a:fillRect/>
          </a:stretch>
        </p:blipFill>
        <p:spPr bwMode="auto">
          <a:xfrm>
            <a:off x="10715562" y="5693937"/>
            <a:ext cx="1316294" cy="12445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52448" y="1033561"/>
            <a:ext cx="11038420" cy="46221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316189"/>
            <a:ext cx="12192000" cy="541811"/>
          </a:xfrm>
          <a:prstGeom prst="rect">
            <a:avLst/>
          </a:prstGeom>
          <a:solidFill>
            <a:srgbClr val="472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552449" y="294774"/>
            <a:ext cx="11038420" cy="535531"/>
          </a:xfrm>
          <a:noFill/>
        </p:spPr>
        <p:txBody>
          <a:bodyPr wrap="square" rtlCol="0">
            <a:spAutoFit/>
          </a:bodyPr>
          <a:lstStyle>
            <a:lvl1pPr>
              <a:defRPr lang="en-US" sz="32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a:r>
              <a:rPr lang="en-US" dirty="0" smtClean="0"/>
              <a:t>Click to edit Master title style</a:t>
            </a:r>
            <a:endParaRPr lang="en-US" dirty="0"/>
          </a:p>
        </p:txBody>
      </p:sp>
      <p:cxnSp>
        <p:nvCxnSpPr>
          <p:cNvPr id="10" name="Straight Connector 9"/>
          <p:cNvCxnSpPr/>
          <p:nvPr userDrawn="1"/>
        </p:nvCxnSpPr>
        <p:spPr>
          <a:xfrm>
            <a:off x="552449" y="847725"/>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47312" y="6454538"/>
            <a:ext cx="852795" cy="265109"/>
          </a:xfrm>
          <a:prstGeom prst="rect">
            <a:avLst/>
          </a:prstGeom>
        </p:spPr>
      </p:pic>
      <p:sp>
        <p:nvSpPr>
          <p:cNvPr id="12" name="Footer Placeholder 4"/>
          <p:cNvSpPr>
            <a:spLocks noGrp="1"/>
          </p:cNvSpPr>
          <p:nvPr>
            <p:ph type="ftr" sz="quarter" idx="11"/>
          </p:nvPr>
        </p:nvSpPr>
        <p:spPr>
          <a:xfrm>
            <a:off x="295275" y="6400853"/>
            <a:ext cx="4114800" cy="365125"/>
          </a:xfrm>
        </p:spPr>
        <p:txBody>
          <a:bodyPr/>
          <a:lstStyle>
            <a:lvl1pPr algn="l">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04406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pattFill prst="wdUpDiag">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0" y="6316189"/>
            <a:ext cx="12192000" cy="541811"/>
          </a:xfrm>
          <a:prstGeom prst="rect">
            <a:avLst/>
          </a:prstGeom>
          <a:solidFill>
            <a:srgbClr val="472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Footer Placeholder 4"/>
          <p:cNvSpPr>
            <a:spLocks noGrp="1"/>
          </p:cNvSpPr>
          <p:nvPr>
            <p:ph type="ftr" sz="quarter" idx="11"/>
          </p:nvPr>
        </p:nvSpPr>
        <p:spPr>
          <a:xfrm>
            <a:off x="7717827" y="6398758"/>
            <a:ext cx="4114800" cy="365125"/>
          </a:xfrm>
        </p:spPr>
        <p:txBody>
          <a:bodyPr/>
          <a:lstStyle>
            <a:lvl1pPr algn="r">
              <a:defRPr sz="1600">
                <a:solidFill>
                  <a:schemeClr val="bg1"/>
                </a:solidFill>
              </a:defRPr>
            </a:lvl1pPr>
          </a:lstStyle>
          <a:p>
            <a:endParaRPr lang="en-US"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448" y="6448765"/>
            <a:ext cx="852795" cy="265109"/>
          </a:xfrm>
          <a:prstGeom prst="rect">
            <a:avLst/>
          </a:prstGeom>
        </p:spPr>
      </p:pic>
    </p:spTree>
    <p:extLst>
      <p:ext uri="{BB962C8B-B14F-4D97-AF65-F5344CB8AC3E}">
        <p14:creationId xmlns:p14="http://schemas.microsoft.com/office/powerpoint/2010/main" val="419668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FD29A-CF49-4DEE-9B57-60ED7E6195F0}" type="datetimeFigureOut">
              <a:rPr lang="en-US" smtClean="0">
                <a:solidFill>
                  <a:prstClr val="black">
                    <a:tint val="75000"/>
                  </a:prstClr>
                </a:solidFill>
              </a:rPr>
              <a:pPr/>
              <a:t>2/7/2019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4A1D0-59A2-4B96-A7C5-6A98FC6479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3562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effortassistance@lsu.edu"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1.png"/><Relationship Id="rId1" Type="http://schemas.openxmlformats.org/officeDocument/2006/relationships/slideLayout" Target="../slideLayouts/slideLayout7.xml"/><Relationship Id="rId5" Type="http://schemas.microsoft.com/office/2007/relationships/hdphoto" Target="../media/hdphoto14.wdp"/><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381000" y="-1890615"/>
            <a:ext cx="184731" cy="369332"/>
          </a:xfrm>
          <a:prstGeom prst="rect">
            <a:avLst/>
          </a:prstGeom>
          <a:noFill/>
          <a:ln w="9525">
            <a:noFill/>
            <a:miter lim="800000"/>
            <a:headEnd/>
            <a:tailEnd/>
          </a:ln>
        </p:spPr>
        <p:txBody>
          <a:bodyPr wrap="none" anchor="ctr">
            <a:spAutoFit/>
          </a:bodyPr>
          <a:lstStyle/>
          <a:p>
            <a:endParaRPr lang="en-US" dirty="0"/>
          </a:p>
        </p:txBody>
      </p:sp>
      <p:sp>
        <p:nvSpPr>
          <p:cNvPr id="13" name="Title 1"/>
          <p:cNvSpPr>
            <a:spLocks noGrp="1"/>
          </p:cNvSpPr>
          <p:nvPr>
            <p:ph type="ctrTitle"/>
          </p:nvPr>
        </p:nvSpPr>
        <p:spPr>
          <a:xfrm>
            <a:off x="287867" y="3397229"/>
            <a:ext cx="11387666" cy="2109838"/>
          </a:xfrm>
        </p:spPr>
        <p:txBody>
          <a:bodyPr>
            <a:normAutofit fontScale="90000"/>
          </a:bodyPr>
          <a:lstStyle/>
          <a:p>
            <a:pPr algn="ctr" eaLnBrk="1" hangingPunct="1"/>
            <a:r>
              <a:rPr lang="en-US" b="1" dirty="0" smtClean="0">
                <a:solidFill>
                  <a:srgbClr val="461D7C"/>
                </a:solidFill>
              </a:rPr>
              <a:t/>
            </a:r>
            <a:br>
              <a:rPr lang="en-US" b="1" dirty="0" smtClean="0">
                <a:solidFill>
                  <a:srgbClr val="461D7C"/>
                </a:solidFill>
              </a:rPr>
            </a:br>
            <a:r>
              <a:rPr lang="en-US" dirty="0">
                <a:solidFill>
                  <a:srgbClr val="461D7C"/>
                </a:solidFill>
              </a:rPr>
              <a:t/>
            </a:r>
            <a:br>
              <a:rPr lang="en-US" dirty="0">
                <a:solidFill>
                  <a:srgbClr val="461D7C"/>
                </a:solidFill>
              </a:rPr>
            </a:br>
            <a:r>
              <a:rPr lang="en-US" b="1" dirty="0" smtClean="0">
                <a:solidFill>
                  <a:srgbClr val="461D7C"/>
                </a:solidFill>
              </a:rPr>
              <a:t>ASP Meeting</a:t>
            </a:r>
            <a:br>
              <a:rPr lang="en-US" b="1" dirty="0" smtClean="0">
                <a:solidFill>
                  <a:srgbClr val="461D7C"/>
                </a:solidFill>
              </a:rPr>
            </a:br>
            <a:r>
              <a:rPr lang="en-US" b="1" dirty="0" smtClean="0">
                <a:solidFill>
                  <a:srgbClr val="461D7C"/>
                </a:solidFill>
              </a:rPr>
              <a:t>February</a:t>
            </a:r>
            <a:r>
              <a:rPr lang="en-US" dirty="0" smtClean="0">
                <a:solidFill>
                  <a:srgbClr val="461D7C"/>
                </a:solidFill>
              </a:rPr>
              <a:t> 7, 2019</a:t>
            </a:r>
            <a:r>
              <a:rPr lang="en-US" b="1" dirty="0" smtClean="0">
                <a:solidFill>
                  <a:srgbClr val="461D7C"/>
                </a:solidFill>
              </a:rPr>
              <a:t/>
            </a:r>
            <a:br>
              <a:rPr lang="en-US" b="1" dirty="0" smtClean="0">
                <a:solidFill>
                  <a:srgbClr val="461D7C"/>
                </a:solidFill>
              </a:rPr>
            </a:br>
            <a:endParaRPr lang="en-US" sz="2800" b="1" dirty="0">
              <a:solidFill>
                <a:srgbClr val="461D7C"/>
              </a:solidFill>
            </a:endParaRPr>
          </a:p>
        </p:txBody>
      </p:sp>
      <p:sp>
        <p:nvSpPr>
          <p:cNvPr id="4" name="Subtitle 3"/>
          <p:cNvSpPr>
            <a:spLocks noGrp="1"/>
          </p:cNvSpPr>
          <p:nvPr>
            <p:ph type="subTitle" idx="1"/>
          </p:nvPr>
        </p:nvSpPr>
        <p:spPr>
          <a:xfrm>
            <a:off x="287867" y="4866003"/>
            <a:ext cx="11387666" cy="1655762"/>
          </a:xfrm>
        </p:spPr>
        <p:txBody>
          <a:bodyPr/>
          <a:lstStyle/>
          <a:p>
            <a:r>
              <a:rPr lang="en-US" sz="4800" dirty="0" smtClean="0"/>
              <a:t>Jaime Estave, Director of SPA</a:t>
            </a:r>
            <a:endParaRPr lang="en-US" sz="4800" dirty="0"/>
          </a:p>
        </p:txBody>
      </p:sp>
      <p:sp>
        <p:nvSpPr>
          <p:cNvPr id="7" name="Text Placeholder 2"/>
          <p:cNvSpPr txBox="1">
            <a:spLocks/>
          </p:cNvSpPr>
          <p:nvPr/>
        </p:nvSpPr>
        <p:spPr>
          <a:xfrm>
            <a:off x="0" y="6420430"/>
            <a:ext cx="12192000" cy="2826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0000"/>
              </a:lnSpc>
              <a:spcBef>
                <a:spcPts val="600"/>
              </a:spcBef>
            </a:pPr>
            <a:r>
              <a:rPr lang="en-US" sz="1100" dirty="0" smtClean="0">
                <a:solidFill>
                  <a:prstClr val="white"/>
                </a:solidFill>
              </a:rPr>
              <a:t>           ALL MATERIALS PROVIDED IN CONJUNCTION WITH THIS PROJECT MAY CONTAIN PROPRIETARY INFORMATION AND ARE FOR INTERNAL USE ONLY</a:t>
            </a:r>
          </a:p>
          <a:p>
            <a:endParaRPr lang="en-US" sz="2000" dirty="0">
              <a:solidFill>
                <a:prstClr val="white"/>
              </a:solidFill>
            </a:endParaRPr>
          </a:p>
        </p:txBody>
      </p:sp>
    </p:spTree>
    <p:extLst>
      <p:ext uri="{BB962C8B-B14F-4D97-AF65-F5344CB8AC3E}">
        <p14:creationId xmlns:p14="http://schemas.microsoft.com/office/powerpoint/2010/main" val="2609092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448" y="938464"/>
            <a:ext cx="11334751" cy="5233736"/>
          </a:xfrm>
        </p:spPr>
        <p:txBody>
          <a:bodyPr>
            <a:noAutofit/>
          </a:bodyPr>
          <a:lstStyle/>
          <a:p>
            <a:pPr marL="0" indent="0" fontAlgn="t">
              <a:buNone/>
            </a:pPr>
            <a:r>
              <a:rPr lang="en-US" sz="1700" b="1" dirty="0" smtClean="0">
                <a:latin typeface="Franklin Gothic Book" panose="020B0503020102020204" pitchFamily="34" charset="0"/>
              </a:rPr>
              <a:t>Effort </a:t>
            </a:r>
            <a:r>
              <a:rPr lang="en-US" sz="1700" b="1" dirty="0">
                <a:latin typeface="Franklin Gothic Book" panose="020B0503020102020204" pitchFamily="34" charset="0"/>
              </a:rPr>
              <a:t>Certification in </a:t>
            </a:r>
            <a:r>
              <a:rPr lang="en-US" sz="1700" b="1" dirty="0" smtClean="0">
                <a:latin typeface="Franklin Gothic Book" panose="020B0503020102020204" pitchFamily="34" charset="0"/>
              </a:rPr>
              <a:t>Workday:</a:t>
            </a:r>
            <a:r>
              <a:rPr lang="en-US" sz="1700" b="1" dirty="0">
                <a:latin typeface="Franklin Gothic Book" panose="020B0503020102020204" pitchFamily="34" charset="0"/>
              </a:rPr>
              <a:t/>
            </a:r>
            <a:br>
              <a:rPr lang="en-US" sz="1700" b="1" dirty="0">
                <a:latin typeface="Franklin Gothic Book" panose="020B0503020102020204" pitchFamily="34" charset="0"/>
              </a:rPr>
            </a:br>
            <a:r>
              <a:rPr lang="en-US" sz="1700" b="1" dirty="0">
                <a:latin typeface="Franklin Gothic Book" panose="020B0503020102020204" pitchFamily="34" charset="0"/>
              </a:rPr>
              <a:t>The University supports the Effort Certification process in Workday as an after-the-fact reflection of an employee’s workload percent distribution during a particular reporting period.  The employee (or his/her delegate with first-hand knowledge of an employee’s effort) must verify the accuracy of effort percentages and certify that the information captured on the effort certifications is a direct reflection of the work performed within the reporting period of certification.</a:t>
            </a:r>
            <a:br>
              <a:rPr lang="en-US" sz="1700" b="1" dirty="0">
                <a:latin typeface="Franklin Gothic Book" panose="020B0503020102020204" pitchFamily="34" charset="0"/>
              </a:rPr>
            </a:br>
            <a:r>
              <a:rPr lang="en-US" sz="1700" b="1" dirty="0">
                <a:latin typeface="Franklin Gothic Book" panose="020B0503020102020204" pitchFamily="34" charset="0"/>
              </a:rPr>
              <a:t> </a:t>
            </a:r>
            <a:br>
              <a:rPr lang="en-US" sz="1700" b="1" dirty="0">
                <a:latin typeface="Franklin Gothic Book" panose="020B0503020102020204" pitchFamily="34" charset="0"/>
              </a:rPr>
            </a:br>
            <a:r>
              <a:rPr lang="en-US" sz="1700" b="1" u="sng" dirty="0">
                <a:latin typeface="Franklin Gothic Book" panose="020B0503020102020204" pitchFamily="34" charset="0"/>
              </a:rPr>
              <a:t>Sponsored Program Accounting:</a:t>
            </a:r>
            <a:r>
              <a:rPr lang="en-US" sz="1700" b="1" dirty="0">
                <a:latin typeface="Franklin Gothic Book" panose="020B0503020102020204" pitchFamily="34" charset="0"/>
              </a:rPr>
              <a:t>  On a quarterly basis, SPA prepares effort reports that are based on the payroll amount charged to the grant for the applicable timeframe.   </a:t>
            </a:r>
            <a:br>
              <a:rPr lang="en-US" sz="1700" b="1" dirty="0">
                <a:latin typeface="Franklin Gothic Book" panose="020B0503020102020204" pitchFamily="34" charset="0"/>
              </a:rPr>
            </a:br>
            <a:r>
              <a:rPr lang="en-US" sz="1700" b="1" dirty="0">
                <a:latin typeface="Franklin Gothic Book" panose="020B0503020102020204" pitchFamily="34" charset="0"/>
              </a:rPr>
              <a:t> </a:t>
            </a:r>
            <a:br>
              <a:rPr lang="en-US" sz="1700" b="1" dirty="0">
                <a:latin typeface="Franklin Gothic Book" panose="020B0503020102020204" pitchFamily="34" charset="0"/>
              </a:rPr>
            </a:br>
            <a:r>
              <a:rPr lang="en-US" sz="1700" b="1" u="sng" dirty="0">
                <a:latin typeface="Franklin Gothic Book" panose="020B0503020102020204" pitchFamily="34" charset="0"/>
              </a:rPr>
              <a:t>Effort Certification Reviewer:</a:t>
            </a:r>
            <a:r>
              <a:rPr lang="en-US" sz="1700" b="1" dirty="0">
                <a:latin typeface="Franklin Gothic Book" panose="020B0503020102020204" pitchFamily="34" charset="0"/>
              </a:rPr>
              <a:t>  Effort reports are first routed to an administrator known as an Effort Certification Reviewer (ECR) for a pre-review of the effort report to ensure the payroll charges correctly reflect the distributions as informed by the Investigator of the project.  If changes are needed, the ECR will process the correction(s) before submitting the effort report to the employee for certification.  If changes are not needed, the ECR will submit the effort report to the employee for certification.</a:t>
            </a:r>
            <a:br>
              <a:rPr lang="en-US" sz="1700" b="1" dirty="0">
                <a:latin typeface="Franklin Gothic Book" panose="020B0503020102020204" pitchFamily="34" charset="0"/>
              </a:rPr>
            </a:br>
            <a:r>
              <a:rPr lang="en-US" sz="1700" b="1" dirty="0">
                <a:latin typeface="Franklin Gothic Book" panose="020B0503020102020204" pitchFamily="34" charset="0"/>
              </a:rPr>
              <a:t> </a:t>
            </a:r>
            <a:br>
              <a:rPr lang="en-US" sz="1700" b="1" dirty="0">
                <a:latin typeface="Franklin Gothic Book" panose="020B0503020102020204" pitchFamily="34" charset="0"/>
              </a:rPr>
            </a:br>
            <a:r>
              <a:rPr lang="en-US" sz="1700" b="1" u="sng" dirty="0">
                <a:latin typeface="Franklin Gothic Book" panose="020B0503020102020204" pitchFamily="34" charset="0"/>
              </a:rPr>
              <a:t>Employee:</a:t>
            </a:r>
            <a:r>
              <a:rPr lang="en-US" sz="1700" b="1" dirty="0">
                <a:latin typeface="Franklin Gothic Book" panose="020B0503020102020204" pitchFamily="34" charset="0"/>
              </a:rPr>
              <a:t>  If the effort certification properly reflects the employee’s effort performed for the time period, the employee will certify their effort.  However, if a correction needs to be made, the employee should not certify the effort and instead work with the ECR to ensure a Payroll Accounting Adjustment (PAA) is created to correct the effort for that reporting period. </a:t>
            </a:r>
            <a:br>
              <a:rPr lang="en-US" sz="1700" b="1" dirty="0">
                <a:latin typeface="Franklin Gothic Book" panose="020B0503020102020204" pitchFamily="34" charset="0"/>
              </a:rPr>
            </a:br>
            <a:r>
              <a:rPr lang="en-US" sz="1700" b="1" dirty="0">
                <a:latin typeface="Franklin Gothic Book" panose="020B0503020102020204" pitchFamily="34" charset="0"/>
              </a:rPr>
              <a:t> </a:t>
            </a:r>
            <a:br>
              <a:rPr lang="en-US" sz="1700" b="1" dirty="0">
                <a:latin typeface="Franklin Gothic Book" panose="020B0503020102020204" pitchFamily="34" charset="0"/>
              </a:rPr>
            </a:br>
            <a:r>
              <a:rPr lang="en-US" sz="1700" b="1" dirty="0">
                <a:latin typeface="Franklin Gothic Book" panose="020B0503020102020204" pitchFamily="34" charset="0"/>
              </a:rPr>
              <a:t>If a PAA is processed for an effective period in which effort has already been processed or certified, then the department needs to submit a request for the effort certification to be canceled and regenerated to </a:t>
            </a:r>
            <a:r>
              <a:rPr lang="en-US" sz="1700" b="1" u="sng" dirty="0">
                <a:latin typeface="Franklin Gothic Book" panose="020B0503020102020204" pitchFamily="34" charset="0"/>
                <a:hlinkClick r:id="rId2"/>
              </a:rPr>
              <a:t>effortassistance@lsu.edu</a:t>
            </a:r>
            <a:r>
              <a:rPr lang="en-US" sz="1700" b="1" dirty="0">
                <a:latin typeface="Franklin Gothic Book" panose="020B0503020102020204" pitchFamily="34" charset="0"/>
              </a:rPr>
              <a:t>.  Once the effort certification is regenerated the employee will certify the new effort certification. </a:t>
            </a:r>
            <a:endParaRPr lang="en-US" sz="1700" dirty="0">
              <a:latin typeface="Franklin Gothic Book" panose="020B0503020102020204" pitchFamily="34" charset="0"/>
            </a:endParaRPr>
          </a:p>
          <a:p>
            <a:endParaRPr lang="en-US" sz="1800" dirty="0"/>
          </a:p>
        </p:txBody>
      </p:sp>
      <p:sp>
        <p:nvSpPr>
          <p:cNvPr id="3" name="Title 2"/>
          <p:cNvSpPr>
            <a:spLocks noGrp="1"/>
          </p:cNvSpPr>
          <p:nvPr>
            <p:ph type="title"/>
          </p:nvPr>
        </p:nvSpPr>
        <p:spPr>
          <a:xfrm>
            <a:off x="552449" y="267074"/>
            <a:ext cx="11038420" cy="590931"/>
          </a:xfrm>
        </p:spPr>
        <p:txBody>
          <a:bodyPr/>
          <a:lstStyle/>
          <a:p>
            <a:r>
              <a:rPr lang="en-US" sz="3600" b="1" dirty="0">
                <a:latin typeface="Franklin Gothic Book" panose="020B0503020102020204" pitchFamily="34" charset="0"/>
              </a:rPr>
              <a:t>Effort Certifications – Effort Reporting</a:t>
            </a:r>
          </a:p>
        </p:txBody>
      </p:sp>
    </p:spTree>
    <p:extLst>
      <p:ext uri="{BB962C8B-B14F-4D97-AF65-F5344CB8AC3E}">
        <p14:creationId xmlns:p14="http://schemas.microsoft.com/office/powerpoint/2010/main" val="555277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2449" y="267074"/>
            <a:ext cx="11038420" cy="590931"/>
          </a:xfrm>
        </p:spPr>
        <p:txBody>
          <a:bodyPr/>
          <a:lstStyle/>
          <a:p>
            <a:r>
              <a:rPr lang="en-US" sz="3600" b="1" dirty="0">
                <a:latin typeface="Franklin Gothic Book" panose="020B0503020102020204" pitchFamily="34" charset="0"/>
              </a:rPr>
              <a:t>Effort Certifications – </a:t>
            </a:r>
            <a:r>
              <a:rPr lang="en-US" sz="3600" b="1" dirty="0" smtClean="0">
                <a:latin typeface="Franklin Gothic Book" panose="020B0503020102020204" pitchFamily="34" charset="0"/>
              </a:rPr>
              <a:t>Business Process</a:t>
            </a:r>
            <a:endParaRPr lang="en-US" sz="3600" b="1" dirty="0">
              <a:latin typeface="Franklin Gothic Book" panose="020B0503020102020204" pitchFamily="34" charset="0"/>
            </a:endParaRPr>
          </a:p>
        </p:txBody>
      </p:sp>
      <p:pic>
        <p:nvPicPr>
          <p:cNvPr id="1028" name="Picture 6"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950731"/>
            <a:ext cx="11038420" cy="502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171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448" y="881161"/>
            <a:ext cx="11038420" cy="4622172"/>
          </a:xfrm>
        </p:spPr>
        <p:txBody>
          <a:bodyPr/>
          <a:lstStyle/>
          <a:p>
            <a:r>
              <a:rPr lang="en-US" dirty="0">
                <a:latin typeface="Calibri" panose="020F0502020204030204" pitchFamily="34" charset="0"/>
              </a:rPr>
              <a:t>Employees are responsible for certifying on a quarterly basis that their salary distribution is an accurate reflection of the time worked for the period. Failure to complete and certify effort correctly and in a timely manner could result in loss of funds to the University.  Therefore, it is imperative to certify all pending effort certifications timely</a:t>
            </a:r>
            <a:r>
              <a:rPr lang="en-US" dirty="0"/>
              <a:t>.</a:t>
            </a:r>
          </a:p>
          <a:p>
            <a:endParaRPr lang="en-US" dirty="0"/>
          </a:p>
        </p:txBody>
      </p:sp>
      <p:sp>
        <p:nvSpPr>
          <p:cNvPr id="3" name="Title 2"/>
          <p:cNvSpPr>
            <a:spLocks noGrp="1"/>
          </p:cNvSpPr>
          <p:nvPr>
            <p:ph type="title"/>
          </p:nvPr>
        </p:nvSpPr>
        <p:spPr>
          <a:xfrm>
            <a:off x="552449" y="267074"/>
            <a:ext cx="11038420" cy="590931"/>
          </a:xfrm>
        </p:spPr>
        <p:txBody>
          <a:bodyPr/>
          <a:lstStyle/>
          <a:p>
            <a:r>
              <a:rPr lang="en-US" sz="3600" b="1" dirty="0">
                <a:latin typeface="Franklin Gothic Book" panose="020B0503020102020204" pitchFamily="34" charset="0"/>
              </a:rPr>
              <a:t>Effort Certifications – Effort </a:t>
            </a:r>
            <a:r>
              <a:rPr lang="en-US" sz="3600" b="1" dirty="0" smtClean="0">
                <a:latin typeface="Franklin Gothic Book" panose="020B0503020102020204" pitchFamily="34" charset="0"/>
              </a:rPr>
              <a:t>Schedule</a:t>
            </a:r>
            <a:endParaRPr lang="en-US" sz="3600" b="1" dirty="0">
              <a:latin typeface="Franklin Gothic Book" panose="020B0503020102020204" pitchFamily="34" charset="0"/>
            </a:endParaRPr>
          </a:p>
        </p:txBody>
      </p:sp>
      <p:pic>
        <p:nvPicPr>
          <p:cNvPr id="5" name="Picture 4"/>
          <p:cNvPicPr>
            <a:picLocks noChangeAspect="1"/>
          </p:cNvPicPr>
          <p:nvPr/>
        </p:nvPicPr>
        <p:blipFill>
          <a:blip r:embed="rId2"/>
          <a:stretch>
            <a:fillRect/>
          </a:stretch>
        </p:blipFill>
        <p:spPr>
          <a:xfrm>
            <a:off x="890587" y="3036415"/>
            <a:ext cx="10106025" cy="2924175"/>
          </a:xfrm>
          <a:prstGeom prst="rect">
            <a:avLst/>
          </a:prstGeom>
        </p:spPr>
      </p:pic>
    </p:spTree>
    <p:extLst>
      <p:ext uri="{BB962C8B-B14F-4D97-AF65-F5344CB8AC3E}">
        <p14:creationId xmlns:p14="http://schemas.microsoft.com/office/powerpoint/2010/main" val="1324213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6982" y="830305"/>
            <a:ext cx="11499643" cy="5127396"/>
          </a:xfrm>
        </p:spPr>
        <p:txBody>
          <a:bodyPr>
            <a:normAutofit/>
          </a:bodyPr>
          <a:lstStyle/>
          <a:p>
            <a:r>
              <a:rPr lang="en-US" dirty="0" smtClean="0"/>
              <a:t>Reviewing ledgers/accounts </a:t>
            </a:r>
            <a:r>
              <a:rPr lang="en-US" b="1" u="sng" dirty="0" smtClean="0">
                <a:solidFill>
                  <a:srgbClr val="FF0000"/>
                </a:solidFill>
              </a:rPr>
              <a:t>Monthly</a:t>
            </a:r>
            <a:endParaRPr lang="en-US" dirty="0" smtClean="0"/>
          </a:p>
          <a:p>
            <a:pPr lvl="1"/>
            <a:r>
              <a:rPr lang="en-US" dirty="0" smtClean="0"/>
              <a:t>Expense by Award</a:t>
            </a:r>
          </a:p>
          <a:p>
            <a:pPr lvl="1"/>
            <a:r>
              <a:rPr lang="en-US" dirty="0" smtClean="0"/>
              <a:t>SPA Journal Line Detail</a:t>
            </a:r>
          </a:p>
          <a:p>
            <a:pPr lvl="1"/>
            <a:endParaRPr lang="en-US" dirty="0" smtClean="0"/>
          </a:p>
          <a:p>
            <a:r>
              <a:rPr lang="en-US" dirty="0" smtClean="0"/>
              <a:t>Effort Certifications are run Quarterly - EXAMPLE</a:t>
            </a:r>
          </a:p>
          <a:p>
            <a:pPr marL="457200" lvl="1" indent="0">
              <a:buNone/>
            </a:pPr>
            <a:r>
              <a:rPr lang="en-US" dirty="0" smtClean="0"/>
              <a:t>Ledgers/Reports:		October     – Reviewed in November</a:t>
            </a:r>
          </a:p>
          <a:p>
            <a:pPr marL="457200" lvl="1" indent="0">
              <a:buNone/>
            </a:pPr>
            <a:r>
              <a:rPr lang="en-US" dirty="0"/>
              <a:t>	</a:t>
            </a:r>
            <a:r>
              <a:rPr lang="en-US" dirty="0" smtClean="0"/>
              <a:t>			</a:t>
            </a:r>
            <a:r>
              <a:rPr lang="en-US" dirty="0"/>
              <a:t>November – Reviewed </a:t>
            </a:r>
            <a:r>
              <a:rPr lang="en-US" dirty="0" smtClean="0"/>
              <a:t>in December</a:t>
            </a:r>
          </a:p>
          <a:p>
            <a:pPr marL="457200" lvl="1" indent="0">
              <a:buNone/>
            </a:pPr>
            <a:r>
              <a:rPr lang="en-US" dirty="0"/>
              <a:t>	</a:t>
            </a:r>
            <a:r>
              <a:rPr lang="en-US" dirty="0" smtClean="0"/>
              <a:t>			</a:t>
            </a:r>
            <a:r>
              <a:rPr lang="en-US" dirty="0"/>
              <a:t>December – Reviewed </a:t>
            </a:r>
            <a:r>
              <a:rPr lang="en-US" dirty="0" smtClean="0"/>
              <a:t>in January</a:t>
            </a:r>
          </a:p>
          <a:p>
            <a:pPr marL="457200" lvl="1" indent="0">
              <a:buNone/>
            </a:pPr>
            <a:r>
              <a:rPr lang="en-US" dirty="0" smtClean="0"/>
              <a:t>Effort Certification:	</a:t>
            </a:r>
            <a:br>
              <a:rPr lang="en-US" dirty="0" smtClean="0"/>
            </a:br>
            <a:r>
              <a:rPr lang="en-US" dirty="0" smtClean="0"/>
              <a:t>	January 31, 2019 Effort Certifications will be generated for the Oct-Dec reporting period.  Any 	PAAs generated during the above time frame we be reflective on the Effort Certification.</a:t>
            </a:r>
          </a:p>
        </p:txBody>
      </p:sp>
      <p:sp>
        <p:nvSpPr>
          <p:cNvPr id="3" name="Title 2"/>
          <p:cNvSpPr>
            <a:spLocks noGrp="1"/>
          </p:cNvSpPr>
          <p:nvPr>
            <p:ph type="title"/>
          </p:nvPr>
        </p:nvSpPr>
        <p:spPr>
          <a:xfrm>
            <a:off x="552449" y="267074"/>
            <a:ext cx="11038420" cy="590931"/>
          </a:xfrm>
        </p:spPr>
        <p:txBody>
          <a:bodyPr/>
          <a:lstStyle/>
          <a:p>
            <a:r>
              <a:rPr lang="en-US" sz="3600" b="1" dirty="0" smtClean="0">
                <a:latin typeface="Franklin Gothic Book" panose="020B0503020102020204" pitchFamily="34" charset="0"/>
              </a:rPr>
              <a:t>Effort Reporting/Reviewing Ledgers Monthly:</a:t>
            </a:r>
            <a:endParaRPr lang="en-US" sz="3600" b="1" dirty="0">
              <a:latin typeface="Franklin Gothic Book" panose="020B0503020102020204" pitchFamily="34" charset="0"/>
            </a:endParaRPr>
          </a:p>
        </p:txBody>
      </p:sp>
    </p:spTree>
    <p:extLst>
      <p:ext uri="{BB962C8B-B14F-4D97-AF65-F5344CB8AC3E}">
        <p14:creationId xmlns:p14="http://schemas.microsoft.com/office/powerpoint/2010/main" val="2268024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2449" y="267011"/>
            <a:ext cx="11038420" cy="590931"/>
          </a:xfrm>
        </p:spPr>
        <p:txBody>
          <a:bodyPr/>
          <a:lstStyle/>
          <a:p>
            <a:r>
              <a:rPr lang="en-US" sz="3600" b="1" dirty="0" smtClean="0">
                <a:latin typeface="Franklin Gothic Book" panose="020B0503020102020204" pitchFamily="34" charset="0"/>
              </a:rPr>
              <a:t>SPA – Journal Lines</a:t>
            </a:r>
            <a:endParaRPr lang="en-US" sz="3600" b="1" dirty="0">
              <a:latin typeface="Franklin Gothic Book" panose="020B0503020102020204" pitchFamily="34" charset="0"/>
            </a:endParaRPr>
          </a:p>
        </p:txBody>
      </p:sp>
      <p:pic>
        <p:nvPicPr>
          <p:cNvPr id="16" name="Content Placeholder 1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94468" y="1627945"/>
            <a:ext cx="11835327" cy="3625980"/>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6674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52450" y="1033462"/>
            <a:ext cx="11166308" cy="5138737"/>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552449" y="267074"/>
            <a:ext cx="11038420" cy="590931"/>
          </a:xfrm>
        </p:spPr>
        <p:txBody>
          <a:bodyPr/>
          <a:lstStyle/>
          <a:p>
            <a:r>
              <a:rPr lang="en-US" sz="3600" b="1" dirty="0" smtClean="0">
                <a:latin typeface="Franklin Gothic Book" panose="020B0503020102020204" pitchFamily="34" charset="0"/>
              </a:rPr>
              <a:t>Review Effort Certification – Summary Tab</a:t>
            </a:r>
            <a:endParaRPr lang="en-US" sz="3600" b="1" dirty="0">
              <a:latin typeface="Franklin Gothic Book" panose="020B0503020102020204" pitchFamily="34" charset="0"/>
            </a:endParaRPr>
          </a:p>
        </p:txBody>
      </p:sp>
    </p:spTree>
    <p:extLst>
      <p:ext uri="{BB962C8B-B14F-4D97-AF65-F5344CB8AC3E}">
        <p14:creationId xmlns:p14="http://schemas.microsoft.com/office/powerpoint/2010/main" val="4140579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2449" y="267074"/>
            <a:ext cx="11038420" cy="590931"/>
          </a:xfrm>
        </p:spPr>
        <p:txBody>
          <a:bodyPr/>
          <a:lstStyle/>
          <a:p>
            <a:r>
              <a:rPr lang="en-US" sz="3600" b="1" dirty="0" smtClean="0">
                <a:latin typeface="Franklin Gothic Book" panose="020B0503020102020204" pitchFamily="34" charset="0"/>
              </a:rPr>
              <a:t>Reviewing Effort Certification - Summary</a:t>
            </a:r>
            <a:endParaRPr lang="en-US" sz="3600" b="1" dirty="0">
              <a:latin typeface="Franklin Gothic Book" panose="020B0503020102020204" pitchFamily="34"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01663" y="881108"/>
            <a:ext cx="8296804" cy="5411314"/>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8237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37959" y="1226145"/>
            <a:ext cx="11853067" cy="4813707"/>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552449" y="267074"/>
            <a:ext cx="11038420" cy="590931"/>
          </a:xfrm>
        </p:spPr>
        <p:txBody>
          <a:bodyPr/>
          <a:lstStyle/>
          <a:p>
            <a:r>
              <a:rPr lang="en-US" sz="3600" b="1" dirty="0">
                <a:latin typeface="Franklin Gothic Book" panose="020B0503020102020204" pitchFamily="34" charset="0"/>
              </a:rPr>
              <a:t>Review Effort Certification – </a:t>
            </a:r>
            <a:r>
              <a:rPr lang="en-US" sz="3600" b="1" dirty="0" smtClean="0">
                <a:latin typeface="Franklin Gothic Book" panose="020B0503020102020204" pitchFamily="34" charset="0"/>
              </a:rPr>
              <a:t>Details Tab</a:t>
            </a:r>
            <a:endParaRPr lang="en-US" sz="3600" b="1" dirty="0">
              <a:latin typeface="Franklin Gothic Book" panose="020B0503020102020204" pitchFamily="34" charset="0"/>
            </a:endParaRPr>
          </a:p>
        </p:txBody>
      </p:sp>
    </p:spTree>
    <p:extLst>
      <p:ext uri="{BB962C8B-B14F-4D97-AF65-F5344CB8AC3E}">
        <p14:creationId xmlns:p14="http://schemas.microsoft.com/office/powerpoint/2010/main" val="311724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260" y="218947"/>
            <a:ext cx="11038420" cy="590931"/>
          </a:xfrm>
        </p:spPr>
        <p:txBody>
          <a:bodyPr/>
          <a:lstStyle/>
          <a:p>
            <a:r>
              <a:rPr lang="en-US" sz="3600" b="1" dirty="0">
                <a:latin typeface="Franklin Gothic Book" panose="020B0503020102020204" pitchFamily="34" charset="0"/>
              </a:rPr>
              <a:t>Review Effort Certification – </a:t>
            </a:r>
            <a:r>
              <a:rPr lang="en-US" sz="3600" b="1" dirty="0" smtClean="0">
                <a:latin typeface="Franklin Gothic Book" panose="020B0503020102020204" pitchFamily="34" charset="0"/>
              </a:rPr>
              <a:t>Detail Tab</a:t>
            </a:r>
            <a:endParaRPr lang="en-US" sz="3600" b="1" dirty="0">
              <a:latin typeface="Franklin Gothic Book" panose="020B0503020102020204" pitchFamily="34" charset="0"/>
            </a:endParaRPr>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52450" y="1595946"/>
            <a:ext cx="11037888" cy="3497834"/>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6289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2449" y="267074"/>
            <a:ext cx="11038420" cy="590931"/>
          </a:xfrm>
        </p:spPr>
        <p:txBody>
          <a:bodyPr/>
          <a:lstStyle/>
          <a:p>
            <a:r>
              <a:rPr lang="en-US" sz="3600" b="1" dirty="0">
                <a:latin typeface="Franklin Gothic Book" panose="020B0503020102020204" pitchFamily="34" charset="0"/>
              </a:rPr>
              <a:t>Review Effort Certification – </a:t>
            </a:r>
            <a:r>
              <a:rPr lang="en-US" sz="3600" b="1" dirty="0" smtClean="0">
                <a:latin typeface="Franklin Gothic Book" panose="020B0503020102020204" pitchFamily="34" charset="0"/>
              </a:rPr>
              <a:t>Details Tab</a:t>
            </a:r>
            <a:endParaRPr lang="en-US" sz="3600" b="1" dirty="0">
              <a:latin typeface="Franklin Gothic Book" panose="020B0503020102020204" pitchFamily="34" charset="0"/>
            </a:endParaRPr>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30607" y="1609625"/>
            <a:ext cx="11482104" cy="3660205"/>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61783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49" y="267074"/>
            <a:ext cx="11038420" cy="590931"/>
          </a:xfrm>
        </p:spPr>
        <p:txBody>
          <a:bodyPr/>
          <a:lstStyle/>
          <a:p>
            <a:r>
              <a:rPr lang="en-US" sz="3600" b="1" dirty="0" smtClean="0">
                <a:solidFill>
                  <a:srgbClr val="461D7C"/>
                </a:solidFill>
                <a:latin typeface="Franklin Gothic Book" panose="020B0503020102020204" pitchFamily="34" charset="0"/>
              </a:rPr>
              <a:t>Agenda</a:t>
            </a:r>
            <a:endParaRPr lang="en-US" sz="3600" b="1" dirty="0">
              <a:solidFill>
                <a:srgbClr val="461D7C"/>
              </a:solidFill>
              <a:latin typeface="Franklin Gothic Book" panose="020B0503020102020204" pitchFamily="34" charset="0"/>
            </a:endParaRPr>
          </a:p>
        </p:txBody>
      </p:sp>
      <p:sp>
        <p:nvSpPr>
          <p:cNvPr id="5" name="Rektangel 7"/>
          <p:cNvSpPr>
            <a:spLocks noChangeArrowheads="1"/>
          </p:cNvSpPr>
          <p:nvPr/>
        </p:nvSpPr>
        <p:spPr bwMode="auto">
          <a:xfrm>
            <a:off x="1008332" y="1418675"/>
            <a:ext cx="548640" cy="548640"/>
          </a:xfrm>
          <a:prstGeom prst="rect">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2800" b="1" noProof="1" smtClean="0">
                <a:solidFill>
                  <a:srgbClr val="FFFFFF"/>
                </a:solidFill>
                <a:latin typeface="Franklin Gothic Medium Cond" panose="020B0606030402020204" pitchFamily="34" charset="0"/>
              </a:rPr>
              <a:t>1</a:t>
            </a:r>
            <a:endParaRPr lang="da-DK" sz="2800" b="1" noProof="1">
              <a:solidFill>
                <a:srgbClr val="FFFFFF"/>
              </a:solidFill>
              <a:latin typeface="Franklin Gothic Medium Cond" panose="020B0606030402020204" pitchFamily="34" charset="0"/>
            </a:endParaRPr>
          </a:p>
        </p:txBody>
      </p:sp>
      <p:sp>
        <p:nvSpPr>
          <p:cNvPr id="6" name="Rektangel 7"/>
          <p:cNvSpPr>
            <a:spLocks noChangeArrowheads="1"/>
          </p:cNvSpPr>
          <p:nvPr/>
        </p:nvSpPr>
        <p:spPr bwMode="auto">
          <a:xfrm>
            <a:off x="1008332" y="2253751"/>
            <a:ext cx="548640" cy="548640"/>
          </a:xfrm>
          <a:prstGeom prst="rect">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2800" b="1" noProof="1">
                <a:solidFill>
                  <a:srgbClr val="FFFFFF"/>
                </a:solidFill>
                <a:latin typeface="Franklin Gothic Medium Cond" panose="020B0606030402020204" pitchFamily="34" charset="0"/>
              </a:rPr>
              <a:t>2</a:t>
            </a:r>
          </a:p>
        </p:txBody>
      </p:sp>
      <p:sp>
        <p:nvSpPr>
          <p:cNvPr id="7" name="Rektangel 7"/>
          <p:cNvSpPr>
            <a:spLocks noChangeArrowheads="1"/>
          </p:cNvSpPr>
          <p:nvPr/>
        </p:nvSpPr>
        <p:spPr bwMode="auto">
          <a:xfrm>
            <a:off x="1008332" y="3088827"/>
            <a:ext cx="548640" cy="548640"/>
          </a:xfrm>
          <a:prstGeom prst="rect">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2800" b="1" noProof="1">
                <a:solidFill>
                  <a:srgbClr val="FFFFFF"/>
                </a:solidFill>
                <a:latin typeface="Franklin Gothic Medium Cond" panose="020B0606030402020204" pitchFamily="34" charset="0"/>
              </a:rPr>
              <a:t>3</a:t>
            </a:r>
          </a:p>
        </p:txBody>
      </p:sp>
      <p:sp>
        <p:nvSpPr>
          <p:cNvPr id="8" name="Rektangel 7"/>
          <p:cNvSpPr>
            <a:spLocks noChangeArrowheads="1"/>
          </p:cNvSpPr>
          <p:nvPr/>
        </p:nvSpPr>
        <p:spPr bwMode="auto">
          <a:xfrm>
            <a:off x="1008332" y="3923902"/>
            <a:ext cx="548640" cy="548640"/>
          </a:xfrm>
          <a:prstGeom prst="rect">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2800" b="1" noProof="1" smtClean="0">
                <a:solidFill>
                  <a:srgbClr val="FFFFFF"/>
                </a:solidFill>
                <a:latin typeface="Franklin Gothic Medium Cond" panose="020B0606030402020204" pitchFamily="34" charset="0"/>
              </a:rPr>
              <a:t>4</a:t>
            </a:r>
            <a:endParaRPr lang="da-DK" sz="2800" b="1" noProof="1">
              <a:solidFill>
                <a:srgbClr val="FFFFFF"/>
              </a:solidFill>
              <a:latin typeface="Franklin Gothic Medium Cond" panose="020B0606030402020204" pitchFamily="34" charset="0"/>
            </a:endParaRPr>
          </a:p>
        </p:txBody>
      </p:sp>
      <p:sp>
        <p:nvSpPr>
          <p:cNvPr id="10" name="TextBox 9"/>
          <p:cNvSpPr txBox="1"/>
          <p:nvPr/>
        </p:nvSpPr>
        <p:spPr>
          <a:xfrm>
            <a:off x="1760912" y="1357109"/>
            <a:ext cx="9829957" cy="646331"/>
          </a:xfrm>
          <a:prstGeom prst="rect">
            <a:avLst/>
          </a:prstGeom>
          <a:noFill/>
        </p:spPr>
        <p:txBody>
          <a:bodyPr wrap="square" rtlCol="0">
            <a:spAutoFit/>
          </a:bodyPr>
          <a:lstStyle/>
          <a:p>
            <a:r>
              <a:rPr lang="en-US" sz="3600" dirty="0" smtClean="0">
                <a:latin typeface="Franklin Gothic Medium Cond" panose="020B0606030402020204" pitchFamily="34" charset="0"/>
              </a:rPr>
              <a:t>FY 18 Audit Finding –Key Personnel/Effort Reporting </a:t>
            </a:r>
            <a:endParaRPr lang="en-US" sz="3600" dirty="0">
              <a:latin typeface="Franklin Gothic Medium Cond" panose="020B0606030402020204" pitchFamily="34" charset="0"/>
            </a:endParaRPr>
          </a:p>
        </p:txBody>
      </p:sp>
      <p:sp>
        <p:nvSpPr>
          <p:cNvPr id="12" name="TextBox 11"/>
          <p:cNvSpPr txBox="1"/>
          <p:nvPr/>
        </p:nvSpPr>
        <p:spPr>
          <a:xfrm>
            <a:off x="1810017" y="3870448"/>
            <a:ext cx="8931992" cy="646331"/>
          </a:xfrm>
          <a:prstGeom prst="rect">
            <a:avLst/>
          </a:prstGeom>
          <a:noFill/>
        </p:spPr>
        <p:txBody>
          <a:bodyPr wrap="square" rtlCol="0">
            <a:spAutoFit/>
          </a:bodyPr>
          <a:lstStyle/>
          <a:p>
            <a:r>
              <a:rPr lang="en-US" sz="3600" dirty="0" smtClean="0">
                <a:latin typeface="Franklin Gothic Medium Cond" panose="020B0606030402020204" pitchFamily="34" charset="0"/>
              </a:rPr>
              <a:t>Workday Changes – Current &amp; Pending</a:t>
            </a:r>
            <a:endParaRPr lang="en-US" sz="3600" dirty="0">
              <a:latin typeface="Franklin Gothic Medium Cond" panose="020B0606030402020204" pitchFamily="34" charset="0"/>
            </a:endParaRPr>
          </a:p>
        </p:txBody>
      </p:sp>
      <p:sp>
        <p:nvSpPr>
          <p:cNvPr id="13" name="TextBox 12"/>
          <p:cNvSpPr txBox="1"/>
          <p:nvPr/>
        </p:nvSpPr>
        <p:spPr>
          <a:xfrm>
            <a:off x="1760912" y="4710131"/>
            <a:ext cx="8931991" cy="646331"/>
          </a:xfrm>
          <a:prstGeom prst="rect">
            <a:avLst/>
          </a:prstGeom>
          <a:noFill/>
        </p:spPr>
        <p:txBody>
          <a:bodyPr wrap="square" rtlCol="0">
            <a:spAutoFit/>
          </a:bodyPr>
          <a:lstStyle/>
          <a:p>
            <a:r>
              <a:rPr lang="en-US" sz="3600" dirty="0" smtClean="0">
                <a:latin typeface="Franklin Gothic Medium Cond" panose="020B0606030402020204" pitchFamily="34" charset="0"/>
              </a:rPr>
              <a:t>AS-21 Policy Update</a:t>
            </a:r>
            <a:endParaRPr lang="en-US" sz="3600" dirty="0">
              <a:latin typeface="Franklin Gothic Medium Cond" panose="020B0606030402020204" pitchFamily="34" charset="0"/>
            </a:endParaRPr>
          </a:p>
        </p:txBody>
      </p:sp>
      <p:sp>
        <p:nvSpPr>
          <p:cNvPr id="15" name="TextBox 14"/>
          <p:cNvSpPr txBox="1"/>
          <p:nvPr/>
        </p:nvSpPr>
        <p:spPr>
          <a:xfrm>
            <a:off x="1760912" y="2229208"/>
            <a:ext cx="8931992" cy="646331"/>
          </a:xfrm>
          <a:prstGeom prst="rect">
            <a:avLst/>
          </a:prstGeom>
          <a:noFill/>
        </p:spPr>
        <p:txBody>
          <a:bodyPr wrap="square" rtlCol="0">
            <a:spAutoFit/>
          </a:bodyPr>
          <a:lstStyle/>
          <a:p>
            <a:r>
              <a:rPr lang="en-US" sz="3600" dirty="0" smtClean="0">
                <a:latin typeface="Franklin Gothic Medium Cond" panose="020B0606030402020204" pitchFamily="34" charset="0"/>
              </a:rPr>
              <a:t>Key Personnel Tracking in Workday – Coming Soon </a:t>
            </a:r>
            <a:endParaRPr lang="en-US" sz="3600" dirty="0">
              <a:latin typeface="Franklin Gothic Medium Cond" panose="020B0606030402020204" pitchFamily="34" charset="0"/>
            </a:endParaRPr>
          </a:p>
        </p:txBody>
      </p:sp>
      <p:sp>
        <p:nvSpPr>
          <p:cNvPr id="11" name="Rektangel 7"/>
          <p:cNvSpPr>
            <a:spLocks noChangeArrowheads="1"/>
          </p:cNvSpPr>
          <p:nvPr/>
        </p:nvSpPr>
        <p:spPr bwMode="auto">
          <a:xfrm>
            <a:off x="1008332" y="4758977"/>
            <a:ext cx="548640" cy="548640"/>
          </a:xfrm>
          <a:prstGeom prst="rect">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2800" b="1" noProof="1" smtClean="0">
                <a:solidFill>
                  <a:srgbClr val="FFFFFF"/>
                </a:solidFill>
                <a:latin typeface="Franklin Gothic Medium Cond" panose="020B0606030402020204" pitchFamily="34" charset="0"/>
              </a:rPr>
              <a:t>5</a:t>
            </a:r>
            <a:endParaRPr lang="da-DK" sz="2800" b="1" noProof="1">
              <a:solidFill>
                <a:srgbClr val="FFFFFF"/>
              </a:solidFill>
              <a:latin typeface="Franklin Gothic Medium Cond" panose="020B0606030402020204" pitchFamily="34" charset="0"/>
            </a:endParaRPr>
          </a:p>
        </p:txBody>
      </p:sp>
      <p:sp>
        <p:nvSpPr>
          <p:cNvPr id="14" name="TextBox 13"/>
          <p:cNvSpPr txBox="1"/>
          <p:nvPr/>
        </p:nvSpPr>
        <p:spPr>
          <a:xfrm>
            <a:off x="1776151" y="5566748"/>
            <a:ext cx="8931991" cy="646331"/>
          </a:xfrm>
          <a:prstGeom prst="rect">
            <a:avLst/>
          </a:prstGeom>
          <a:noFill/>
        </p:spPr>
        <p:txBody>
          <a:bodyPr wrap="square" rtlCol="0">
            <a:spAutoFit/>
          </a:bodyPr>
          <a:lstStyle/>
          <a:p>
            <a:r>
              <a:rPr lang="en-US" sz="3600" dirty="0" smtClean="0">
                <a:latin typeface="Franklin Gothic Medium Cond" panose="020B0606030402020204" pitchFamily="34" charset="0"/>
              </a:rPr>
              <a:t>Questions</a:t>
            </a:r>
            <a:endParaRPr lang="en-US" sz="3600" dirty="0">
              <a:latin typeface="Franklin Gothic Medium Cond" panose="020B0606030402020204" pitchFamily="34" charset="0"/>
            </a:endParaRPr>
          </a:p>
        </p:txBody>
      </p:sp>
      <p:sp>
        <p:nvSpPr>
          <p:cNvPr id="16" name="Rektangel 7"/>
          <p:cNvSpPr>
            <a:spLocks noChangeArrowheads="1"/>
          </p:cNvSpPr>
          <p:nvPr/>
        </p:nvSpPr>
        <p:spPr bwMode="auto">
          <a:xfrm>
            <a:off x="1008332" y="5594052"/>
            <a:ext cx="548640" cy="548640"/>
          </a:xfrm>
          <a:prstGeom prst="rect">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2800" b="1" noProof="1">
                <a:solidFill>
                  <a:srgbClr val="FFFFFF"/>
                </a:solidFill>
                <a:latin typeface="Franklin Gothic Medium Cond" panose="020B0606030402020204" pitchFamily="34" charset="0"/>
              </a:rPr>
              <a:t>6</a:t>
            </a:r>
          </a:p>
        </p:txBody>
      </p:sp>
      <p:sp>
        <p:nvSpPr>
          <p:cNvPr id="17" name="TextBox 16"/>
          <p:cNvSpPr txBox="1"/>
          <p:nvPr/>
        </p:nvSpPr>
        <p:spPr>
          <a:xfrm>
            <a:off x="1760912" y="3058549"/>
            <a:ext cx="7981731" cy="646331"/>
          </a:xfrm>
          <a:prstGeom prst="rect">
            <a:avLst/>
          </a:prstGeom>
          <a:noFill/>
        </p:spPr>
        <p:txBody>
          <a:bodyPr wrap="square" rtlCol="0">
            <a:spAutoFit/>
          </a:bodyPr>
          <a:lstStyle/>
          <a:p>
            <a:r>
              <a:rPr lang="en-US" sz="3600" dirty="0" smtClean="0">
                <a:latin typeface="Franklin Gothic Medium Cond" panose="020B0606030402020204" pitchFamily="34" charset="0"/>
              </a:rPr>
              <a:t>Effort Certifications  - Reviewing/Verifying</a:t>
            </a:r>
            <a:endParaRPr lang="en-US" sz="3600" dirty="0">
              <a:latin typeface="Franklin Gothic Medium Cond" panose="020B0606030402020204" pitchFamily="34" charset="0"/>
            </a:endParaRPr>
          </a:p>
        </p:txBody>
      </p:sp>
    </p:spTree>
    <p:extLst>
      <p:ext uri="{BB962C8B-B14F-4D97-AF65-F5344CB8AC3E}">
        <p14:creationId xmlns:p14="http://schemas.microsoft.com/office/powerpoint/2010/main" val="1839948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2449" y="267074"/>
            <a:ext cx="11038420" cy="590931"/>
          </a:xfrm>
        </p:spPr>
        <p:txBody>
          <a:bodyPr/>
          <a:lstStyle/>
          <a:p>
            <a:r>
              <a:rPr lang="en-US" sz="3600" b="1" dirty="0" smtClean="0">
                <a:latin typeface="Franklin Gothic Book" panose="020B0503020102020204" pitchFamily="34" charset="0"/>
              </a:rPr>
              <a:t>Review Effort Certification - Business Process</a:t>
            </a:r>
            <a:endParaRPr lang="en-US" sz="3600" b="1" dirty="0">
              <a:latin typeface="Franklin Gothic Book" panose="020B0503020102020204" pitchFamily="34" charset="0"/>
            </a:endParaRPr>
          </a:p>
        </p:txBody>
      </p:sp>
      <p:pic>
        <p:nvPicPr>
          <p:cNvPr id="6" name="Content Placeholder 5"/>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r="3483"/>
          <a:stretch/>
        </p:blipFill>
        <p:spPr>
          <a:xfrm>
            <a:off x="312756" y="1038556"/>
            <a:ext cx="11517806" cy="3284723"/>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7542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4916" y="955965"/>
            <a:ext cx="5505952" cy="4699768"/>
          </a:xfrm>
        </p:spPr>
        <p:txBody>
          <a:bodyPr/>
          <a:lstStyle/>
          <a:p>
            <a:r>
              <a:rPr lang="en-US" dirty="0" smtClean="0"/>
              <a:t>Report can be run by:</a:t>
            </a:r>
          </a:p>
          <a:p>
            <a:pPr lvl="1"/>
            <a:r>
              <a:rPr lang="en-US" dirty="0" smtClean="0"/>
              <a:t>Cost Center</a:t>
            </a:r>
          </a:p>
          <a:p>
            <a:pPr lvl="1"/>
            <a:r>
              <a:rPr lang="en-US" dirty="0" smtClean="0"/>
              <a:t>Cost Center Hierarchy</a:t>
            </a:r>
          </a:p>
          <a:p>
            <a:pPr lvl="1"/>
            <a:r>
              <a:rPr lang="en-US" dirty="0" smtClean="0"/>
              <a:t>Employee</a:t>
            </a:r>
          </a:p>
          <a:p>
            <a:pPr marL="0" indent="0">
              <a:buNone/>
            </a:pPr>
            <a:endParaRPr lang="en-US" dirty="0"/>
          </a:p>
        </p:txBody>
      </p:sp>
      <p:sp>
        <p:nvSpPr>
          <p:cNvPr id="3" name="Title 2"/>
          <p:cNvSpPr>
            <a:spLocks noGrp="1"/>
          </p:cNvSpPr>
          <p:nvPr>
            <p:ph type="title"/>
          </p:nvPr>
        </p:nvSpPr>
        <p:spPr>
          <a:xfrm>
            <a:off x="552449" y="267074"/>
            <a:ext cx="11038420" cy="590931"/>
          </a:xfrm>
        </p:spPr>
        <p:txBody>
          <a:bodyPr/>
          <a:lstStyle/>
          <a:p>
            <a:r>
              <a:rPr lang="en-US" sz="3600" b="1" dirty="0" smtClean="0">
                <a:latin typeface="Franklin Gothic Book" panose="020B0503020102020204" pitchFamily="34" charset="0"/>
              </a:rPr>
              <a:t>Effort Certification Status Report</a:t>
            </a:r>
            <a:endParaRPr lang="en-US" sz="3600" b="1" dirty="0">
              <a:latin typeface="Franklin Gothic Book" panose="020B0503020102020204"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25446" y="923442"/>
            <a:ext cx="5172075" cy="5133975"/>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8822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3248732"/>
            <a:ext cx="11449219" cy="2852737"/>
          </a:xfrm>
        </p:spPr>
        <p:txBody>
          <a:bodyPr>
            <a:normAutofit/>
          </a:bodyPr>
          <a:lstStyle/>
          <a:p>
            <a:r>
              <a:rPr lang="en-US" sz="8000" b="1" dirty="0" smtClean="0">
                <a:latin typeface="Franklin Gothic Book" panose="020B0503020102020204" pitchFamily="34" charset="0"/>
              </a:rPr>
              <a:t>Workday Changes</a:t>
            </a:r>
            <a:endParaRPr lang="en-US" sz="8000" b="1" dirty="0">
              <a:latin typeface="Franklin Gothic Book" panose="020B0503020102020204" pitchFamily="34" charset="0"/>
            </a:endParaRPr>
          </a:p>
        </p:txBody>
      </p:sp>
    </p:spTree>
    <p:extLst>
      <p:ext uri="{BB962C8B-B14F-4D97-AF65-F5344CB8AC3E}">
        <p14:creationId xmlns:p14="http://schemas.microsoft.com/office/powerpoint/2010/main" val="2024113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latin typeface="Franklin Gothic Book" panose="020B0503020102020204" pitchFamily="34" charset="0"/>
              </a:rPr>
              <a:t>Viewing Outstanding Invoices on Award Tab</a:t>
            </a:r>
          </a:p>
          <a:p>
            <a:r>
              <a:rPr lang="en-US" sz="2400" b="1" dirty="0" smtClean="0">
                <a:latin typeface="Franklin Gothic Book" panose="020B0503020102020204" pitchFamily="34" charset="0"/>
              </a:rPr>
              <a:t>Viewing Sponsor Invoices on Award  </a:t>
            </a:r>
          </a:p>
          <a:p>
            <a:r>
              <a:rPr lang="en-US" sz="2400" b="1" dirty="0" smtClean="0">
                <a:latin typeface="Franklin Gothic Book" panose="020B0503020102020204" pitchFamily="34" charset="0"/>
              </a:rPr>
              <a:t>Workday Reports – </a:t>
            </a:r>
            <a:r>
              <a:rPr lang="en-US" sz="2400" b="1" dirty="0">
                <a:latin typeface="Franklin Gothic Book" panose="020B0503020102020204" pitchFamily="34" charset="0"/>
              </a:rPr>
              <a:t>Coming </a:t>
            </a:r>
            <a:r>
              <a:rPr lang="en-US" sz="2400" b="1" dirty="0" smtClean="0">
                <a:latin typeface="Franklin Gothic Book" panose="020B0503020102020204" pitchFamily="34" charset="0"/>
              </a:rPr>
              <a:t>Soon/Work </a:t>
            </a:r>
            <a:r>
              <a:rPr lang="en-US" sz="2400" b="1" dirty="0">
                <a:latin typeface="Franklin Gothic Book" panose="020B0503020102020204" pitchFamily="34" charset="0"/>
              </a:rPr>
              <a:t>in </a:t>
            </a:r>
            <a:r>
              <a:rPr lang="en-US" sz="2400" b="1" dirty="0" smtClean="0">
                <a:latin typeface="Franklin Gothic Book" panose="020B0503020102020204" pitchFamily="34" charset="0"/>
              </a:rPr>
              <a:t>Progress</a:t>
            </a:r>
            <a:br>
              <a:rPr lang="en-US" sz="2400" b="1" dirty="0" smtClean="0">
                <a:latin typeface="Franklin Gothic Book" panose="020B0503020102020204" pitchFamily="34" charset="0"/>
              </a:rPr>
            </a:br>
            <a:r>
              <a:rPr lang="en-US" sz="2400" b="1" i="1" dirty="0" smtClean="0">
                <a:latin typeface="Franklin Gothic Book" panose="020B0503020102020204" pitchFamily="34" charset="0"/>
              </a:rPr>
              <a:t>Still in Developmental Stages – Reports displayed are subject to change</a:t>
            </a:r>
          </a:p>
          <a:p>
            <a:pPr lvl="1"/>
            <a:r>
              <a:rPr lang="en-US" b="1" dirty="0" smtClean="0">
                <a:latin typeface="Franklin Gothic Book" panose="020B0503020102020204" pitchFamily="34" charset="0"/>
              </a:rPr>
              <a:t>Grant Balances Investigator</a:t>
            </a:r>
          </a:p>
          <a:p>
            <a:pPr lvl="1"/>
            <a:r>
              <a:rPr lang="en-US" b="1" dirty="0" smtClean="0">
                <a:latin typeface="Franklin Gothic Book" panose="020B0503020102020204" pitchFamily="34" charset="0"/>
              </a:rPr>
              <a:t>Grant Balances Department</a:t>
            </a:r>
          </a:p>
          <a:p>
            <a:pPr lvl="1"/>
            <a:r>
              <a:rPr lang="en-US" b="1" dirty="0" smtClean="0">
                <a:latin typeface="Franklin Gothic Book" panose="020B0503020102020204" pitchFamily="34" charset="0"/>
              </a:rPr>
              <a:t>In Progress</a:t>
            </a:r>
          </a:p>
          <a:p>
            <a:pPr lvl="2"/>
            <a:r>
              <a:rPr lang="en-US" sz="2400" b="1" dirty="0" smtClean="0">
                <a:latin typeface="Franklin Gothic Book" panose="020B0503020102020204" pitchFamily="34" charset="0"/>
              </a:rPr>
              <a:t>Supplier</a:t>
            </a:r>
          </a:p>
          <a:p>
            <a:pPr lvl="2"/>
            <a:r>
              <a:rPr lang="en-US" sz="2400" b="1" dirty="0" smtClean="0">
                <a:latin typeface="Franklin Gothic Book" panose="020B0503020102020204" pitchFamily="34" charset="0"/>
              </a:rPr>
              <a:t>Expenses</a:t>
            </a:r>
            <a:endParaRPr lang="en-US" sz="2400" b="1" dirty="0">
              <a:latin typeface="Franklin Gothic Book" panose="020B0503020102020204" pitchFamily="34" charset="0"/>
            </a:endParaRPr>
          </a:p>
          <a:p>
            <a:pPr lvl="2"/>
            <a:r>
              <a:rPr lang="en-US" sz="2400" b="1" dirty="0" smtClean="0">
                <a:latin typeface="Franklin Gothic Book" panose="020B0503020102020204" pitchFamily="34" charset="0"/>
              </a:rPr>
              <a:t>Journal Entries</a:t>
            </a:r>
          </a:p>
        </p:txBody>
      </p:sp>
      <p:sp>
        <p:nvSpPr>
          <p:cNvPr id="3" name="Title 2"/>
          <p:cNvSpPr>
            <a:spLocks noGrp="1"/>
          </p:cNvSpPr>
          <p:nvPr>
            <p:ph type="title"/>
          </p:nvPr>
        </p:nvSpPr>
        <p:spPr>
          <a:xfrm>
            <a:off x="552449" y="267074"/>
            <a:ext cx="11038420" cy="590931"/>
          </a:xfrm>
        </p:spPr>
        <p:txBody>
          <a:bodyPr/>
          <a:lstStyle/>
          <a:p>
            <a:r>
              <a:rPr lang="en-US" sz="3600" b="1" dirty="0" smtClean="0">
                <a:latin typeface="Franklin Gothic Book" panose="020B0503020102020204" pitchFamily="34" charset="0"/>
              </a:rPr>
              <a:t>Workday Changes – Current &amp; Pending</a:t>
            </a:r>
            <a:r>
              <a:rPr lang="en-US" dirty="0" smtClean="0"/>
              <a:t>	</a:t>
            </a:r>
            <a:endParaRPr lang="en-US" dirty="0"/>
          </a:p>
        </p:txBody>
      </p:sp>
    </p:spTree>
    <p:extLst>
      <p:ext uri="{BB962C8B-B14F-4D97-AF65-F5344CB8AC3E}">
        <p14:creationId xmlns:p14="http://schemas.microsoft.com/office/powerpoint/2010/main" val="916273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736" b="1"/>
          <a:stretch/>
        </p:blipFill>
        <p:spPr>
          <a:xfrm>
            <a:off x="552448" y="891653"/>
            <a:ext cx="10453603" cy="3818508"/>
          </a:xfrm>
          <a:prstGeom prst="rect">
            <a:avLst/>
          </a:prstGeom>
          <a:ln w="38100" cap="sq">
            <a:solidFill>
              <a:srgbClr val="E9B223"/>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552449" y="267074"/>
            <a:ext cx="11038420" cy="590931"/>
          </a:xfrm>
        </p:spPr>
        <p:txBody>
          <a:bodyPr/>
          <a:lstStyle/>
          <a:p>
            <a:r>
              <a:rPr lang="en-US" sz="3600" b="1" dirty="0" smtClean="0">
                <a:latin typeface="Franklin Gothic Book" panose="020B0503020102020204" pitchFamily="34" charset="0"/>
              </a:rPr>
              <a:t>Viewing Outstanding Invoices on Award Tab</a:t>
            </a:r>
            <a:endParaRPr lang="en-US" sz="3600" b="1" dirty="0">
              <a:latin typeface="Franklin Gothic Book" panose="020B0503020102020204" pitchFamily="34" charset="0"/>
            </a:endParaRPr>
          </a:p>
        </p:txBody>
      </p:sp>
      <p:sp>
        <p:nvSpPr>
          <p:cNvPr id="6" name="Content Placeholder 1"/>
          <p:cNvSpPr txBox="1">
            <a:spLocks/>
          </p:cNvSpPr>
          <p:nvPr/>
        </p:nvSpPr>
        <p:spPr>
          <a:xfrm>
            <a:off x="552448" y="4838007"/>
            <a:ext cx="11038420" cy="983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smtClean="0">
                <a:latin typeface="Franklin Gothic Book" panose="020B0503020102020204" pitchFamily="34" charset="0"/>
              </a:rPr>
              <a:t>Lists all unpaid invoices associated with an award (not including any outstanding AR as of 6/30/2016)</a:t>
            </a:r>
          </a:p>
          <a:p>
            <a:r>
              <a:rPr lang="en-US" sz="1800" b="1" dirty="0" smtClean="0">
                <a:latin typeface="Franklin Gothic Book" panose="020B0503020102020204" pitchFamily="34" charset="0"/>
              </a:rPr>
              <a:t>If a payment is pending, invoice will still be considered “Unpaid” until payment application is approved.</a:t>
            </a:r>
          </a:p>
        </p:txBody>
      </p:sp>
    </p:spTree>
    <p:extLst>
      <p:ext uri="{BB962C8B-B14F-4D97-AF65-F5344CB8AC3E}">
        <p14:creationId xmlns:p14="http://schemas.microsoft.com/office/powerpoint/2010/main" val="3478304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2449" y="177466"/>
            <a:ext cx="11038420" cy="590931"/>
          </a:xfrm>
        </p:spPr>
        <p:txBody>
          <a:bodyPr/>
          <a:lstStyle/>
          <a:p>
            <a:r>
              <a:rPr lang="en-US" sz="3600" b="1" dirty="0" smtClean="0">
                <a:latin typeface="Franklin Gothic Book" panose="020B0503020102020204" pitchFamily="34" charset="0"/>
              </a:rPr>
              <a:t>Viewing Sponsor Invoices on Award</a:t>
            </a:r>
            <a:endParaRPr lang="en-US" sz="3600" b="1" dirty="0">
              <a:latin typeface="Franklin Gothic Book" panose="020B0503020102020204" pitchFamily="34" charset="0"/>
            </a:endParaRP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b="9530"/>
          <a:stretch/>
        </p:blipFill>
        <p:spPr>
          <a:xfrm>
            <a:off x="552449" y="897928"/>
            <a:ext cx="8791453" cy="4182268"/>
          </a:xfrm>
          <a:prstGeom prst="rect">
            <a:avLst/>
          </a:prstGeom>
          <a:ln w="38100" cap="sq">
            <a:solidFill>
              <a:srgbClr val="E9B223"/>
            </a:solidFill>
            <a:prstDash val="solid"/>
            <a:miter lim="800000"/>
          </a:ln>
          <a:effectLst>
            <a:outerShdw blurRad="50800" dist="38100" dir="2700000" algn="tl" rotWithShape="0">
              <a:srgbClr val="000000">
                <a:alpha val="43000"/>
              </a:srgbClr>
            </a:outerShdw>
          </a:effectLst>
        </p:spPr>
      </p:pic>
      <p:sp>
        <p:nvSpPr>
          <p:cNvPr id="5" name="Content Placeholder 1"/>
          <p:cNvSpPr txBox="1">
            <a:spLocks/>
          </p:cNvSpPr>
          <p:nvPr/>
        </p:nvSpPr>
        <p:spPr>
          <a:xfrm>
            <a:off x="254000" y="5228707"/>
            <a:ext cx="11235267" cy="918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smtClean="0">
                <a:latin typeface="Franklin Gothic Book" panose="020B0503020102020204" pitchFamily="34" charset="0"/>
              </a:rPr>
              <a:t>Lists all customer invoices (approved/draft/in progress) associated with an award including the amount due and payment status. </a:t>
            </a:r>
          </a:p>
          <a:p>
            <a:r>
              <a:rPr lang="en-US" sz="1800" b="1" dirty="0" smtClean="0">
                <a:latin typeface="Franklin Gothic Book" panose="020B0503020102020204" pitchFamily="34" charset="0"/>
              </a:rPr>
              <a:t>Does not include any outstanding AR as of 6/30/2016 (conversion balances).</a:t>
            </a:r>
          </a:p>
        </p:txBody>
      </p:sp>
    </p:spTree>
    <p:extLst>
      <p:ext uri="{BB962C8B-B14F-4D97-AF65-F5344CB8AC3E}">
        <p14:creationId xmlns:p14="http://schemas.microsoft.com/office/powerpoint/2010/main" val="1945922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2449" y="267074"/>
            <a:ext cx="11038420" cy="590931"/>
          </a:xfrm>
        </p:spPr>
        <p:txBody>
          <a:bodyPr/>
          <a:lstStyle/>
          <a:p>
            <a:r>
              <a:rPr lang="en-US" sz="3600" b="1" dirty="0" smtClean="0">
                <a:latin typeface="Franklin Gothic Book" panose="020B0503020102020204" pitchFamily="34" charset="0"/>
              </a:rPr>
              <a:t>Reports: Grant Balances – Department (COMING SOON)</a:t>
            </a:r>
            <a:endParaRPr lang="en-US" sz="3600" b="1" dirty="0">
              <a:latin typeface="Franklin Gothic Book" panose="020B0503020102020204" pitchFamily="34" charset="0"/>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b="10567"/>
          <a:stretch/>
        </p:blipFill>
        <p:spPr>
          <a:xfrm>
            <a:off x="466703" y="957214"/>
            <a:ext cx="11209911" cy="3165899"/>
          </a:xfrm>
          <a:prstGeom prst="rect">
            <a:avLst/>
          </a:prstGeom>
          <a:ln w="38100" cap="sq">
            <a:solidFill>
              <a:srgbClr val="E9B223"/>
            </a:solidFill>
            <a:prstDash val="solid"/>
            <a:miter lim="800000"/>
          </a:ln>
          <a:effectLst>
            <a:outerShdw blurRad="50800" dist="38100" dir="2700000" algn="tl" rotWithShape="0">
              <a:srgbClr val="000000">
                <a:alpha val="43000"/>
              </a:srgbClr>
            </a:outerShdw>
          </a:effectLst>
        </p:spPr>
      </p:pic>
      <p:sp>
        <p:nvSpPr>
          <p:cNvPr id="5" name="Content Placeholder 1"/>
          <p:cNvSpPr txBox="1">
            <a:spLocks/>
          </p:cNvSpPr>
          <p:nvPr/>
        </p:nvSpPr>
        <p:spPr>
          <a:xfrm>
            <a:off x="485946" y="4250022"/>
            <a:ext cx="11038420" cy="196266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b="1" dirty="0" smtClean="0">
                <a:latin typeface="Franklin Gothic Book" panose="020B0503020102020204" pitchFamily="34" charset="0"/>
              </a:rPr>
              <a:t>Report can be run by Cost Center or Cost Center Hierarchy. </a:t>
            </a:r>
          </a:p>
          <a:p>
            <a:r>
              <a:rPr lang="en-US" sz="3100" b="1" dirty="0" smtClean="0">
                <a:latin typeface="Franklin Gothic Book" panose="020B0503020102020204" pitchFamily="34" charset="0"/>
              </a:rPr>
              <a:t>Intended to help departmental administrators view a balance summary report of their awards/grants with additional fields such as PI and Expiration date.</a:t>
            </a:r>
          </a:p>
          <a:p>
            <a:r>
              <a:rPr lang="en-US" sz="3100" b="1" dirty="0">
                <a:latin typeface="Franklin Gothic Book" panose="020B0503020102020204" pitchFamily="34" charset="0"/>
              </a:rPr>
              <a:t>Disclaimer:  Does not include F&amp;A or Tuition Remission on </a:t>
            </a:r>
            <a:r>
              <a:rPr lang="en-US" sz="3100" b="1" dirty="0" smtClean="0">
                <a:latin typeface="Franklin Gothic Book" panose="020B0503020102020204" pitchFamily="34" charset="0"/>
              </a:rPr>
              <a:t>Encumbrances or In Progress Transactions.  In Progress columns do not include Payroll Accounting Adjustments (PAAs). Report does </a:t>
            </a:r>
            <a:r>
              <a:rPr lang="en-US" sz="3100" b="1" dirty="0">
                <a:latin typeface="Franklin Gothic Book" panose="020B0503020102020204" pitchFamily="34" charset="0"/>
              </a:rPr>
              <a:t>not include Tentative (not attached to an award) or Inactive Grants.</a:t>
            </a:r>
          </a:p>
          <a:p>
            <a:endParaRPr lang="en-US" dirty="0" smtClean="0"/>
          </a:p>
        </p:txBody>
      </p:sp>
    </p:spTree>
    <p:extLst>
      <p:ext uri="{BB962C8B-B14F-4D97-AF65-F5344CB8AC3E}">
        <p14:creationId xmlns:p14="http://schemas.microsoft.com/office/powerpoint/2010/main" val="699606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52449" y="897189"/>
            <a:ext cx="11037888" cy="2900291"/>
          </a:xfrm>
          <a:prstGeom prst="rect">
            <a:avLst/>
          </a:prstGeom>
          <a:ln w="38100" cap="sq">
            <a:solidFill>
              <a:srgbClr val="E9B223"/>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552449" y="267074"/>
            <a:ext cx="11038420" cy="590931"/>
          </a:xfrm>
        </p:spPr>
        <p:txBody>
          <a:bodyPr/>
          <a:lstStyle/>
          <a:p>
            <a:r>
              <a:rPr lang="en-US" sz="3600" b="1" dirty="0">
                <a:latin typeface="Franklin Gothic Book" panose="020B0503020102020204" pitchFamily="34" charset="0"/>
              </a:rPr>
              <a:t>Reports: Grant Balances – </a:t>
            </a:r>
            <a:r>
              <a:rPr lang="en-US" sz="3600" b="1" dirty="0" smtClean="0">
                <a:latin typeface="Franklin Gothic Book" panose="020B0503020102020204" pitchFamily="34" charset="0"/>
              </a:rPr>
              <a:t>Investigator </a:t>
            </a:r>
            <a:r>
              <a:rPr lang="en-US" sz="3600" b="1" dirty="0">
                <a:latin typeface="Franklin Gothic Book" panose="020B0503020102020204" pitchFamily="34" charset="0"/>
              </a:rPr>
              <a:t>(COMING SOON)</a:t>
            </a:r>
          </a:p>
        </p:txBody>
      </p:sp>
      <p:sp>
        <p:nvSpPr>
          <p:cNvPr id="4" name="Content Placeholder 1"/>
          <p:cNvSpPr txBox="1">
            <a:spLocks/>
          </p:cNvSpPr>
          <p:nvPr/>
        </p:nvSpPr>
        <p:spPr>
          <a:xfrm>
            <a:off x="485946" y="4015048"/>
            <a:ext cx="11038420" cy="2197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smtClean="0">
                <a:latin typeface="Franklin Gothic Book" panose="020B0503020102020204" pitchFamily="34" charset="0"/>
              </a:rPr>
              <a:t>Report runs based on the user’s roles on awards (just click OK, do not have to populate the fields) </a:t>
            </a:r>
          </a:p>
          <a:p>
            <a:r>
              <a:rPr lang="en-US" sz="2200" b="1" dirty="0" smtClean="0">
                <a:latin typeface="Franklin Gothic Book" panose="020B0503020102020204" pitchFamily="34" charset="0"/>
              </a:rPr>
              <a:t>Report is intended to provide a summary view of balances for PIs and Co-PIs</a:t>
            </a:r>
          </a:p>
          <a:p>
            <a:r>
              <a:rPr lang="en-US" sz="2200" b="1" dirty="0" smtClean="0">
                <a:latin typeface="Franklin Gothic Book" panose="020B0503020102020204" pitchFamily="34" charset="0"/>
              </a:rPr>
              <a:t>Disclaimer:  Does not include F&amp;A or Tuition Remission on Encumbrances.   Does not include In Progress Transactions (supplier, expense reports, journals). Does not include Tentative (not attached to an award) or Inactive Grants.</a:t>
            </a:r>
            <a:endParaRPr lang="en-US" sz="2200" dirty="0" smtClean="0"/>
          </a:p>
        </p:txBody>
      </p:sp>
    </p:spTree>
    <p:extLst>
      <p:ext uri="{BB962C8B-B14F-4D97-AF65-F5344CB8AC3E}">
        <p14:creationId xmlns:p14="http://schemas.microsoft.com/office/powerpoint/2010/main" val="3064890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382" y="4913790"/>
            <a:ext cx="11038420" cy="1466116"/>
          </a:xfrm>
        </p:spPr>
        <p:txBody>
          <a:bodyPr>
            <a:normAutofit fontScale="92500" lnSpcReduction="20000"/>
          </a:bodyPr>
          <a:lstStyle/>
          <a:p>
            <a:r>
              <a:rPr lang="en-US" b="1" dirty="0" smtClean="0">
                <a:latin typeface="Franklin Gothic Book" panose="020B0503020102020204" pitchFamily="34" charset="0"/>
              </a:rPr>
              <a:t>All three In Progress reports (supplier, expense reports, journal entries) only pull transactions related to grants</a:t>
            </a:r>
          </a:p>
          <a:p>
            <a:r>
              <a:rPr lang="en-US" b="1" dirty="0" smtClean="0">
                <a:latin typeface="Franklin Gothic Book" panose="020B0503020102020204" pitchFamily="34" charset="0"/>
              </a:rPr>
              <a:t>Report is intended to provide a list of In Progress transactions, subtotaled by grant, for a given cost center or cost center hierarchy</a:t>
            </a:r>
            <a:r>
              <a:rPr lang="en-US" dirty="0" smtClean="0"/>
              <a:t>.</a:t>
            </a:r>
            <a:endParaRPr lang="en-US" dirty="0"/>
          </a:p>
        </p:txBody>
      </p:sp>
      <p:sp>
        <p:nvSpPr>
          <p:cNvPr id="3" name="Title 2"/>
          <p:cNvSpPr>
            <a:spLocks noGrp="1"/>
          </p:cNvSpPr>
          <p:nvPr>
            <p:ph type="title"/>
          </p:nvPr>
        </p:nvSpPr>
        <p:spPr>
          <a:xfrm>
            <a:off x="552448" y="267073"/>
            <a:ext cx="11207751" cy="590931"/>
          </a:xfrm>
        </p:spPr>
        <p:txBody>
          <a:bodyPr/>
          <a:lstStyle/>
          <a:p>
            <a:r>
              <a:rPr lang="en-US" sz="3600" b="1" dirty="0">
                <a:latin typeface="Franklin Gothic Book" panose="020B0503020102020204" pitchFamily="34" charset="0"/>
              </a:rPr>
              <a:t>Reports: </a:t>
            </a:r>
            <a:r>
              <a:rPr lang="en-US" sz="3600" b="1" dirty="0" smtClean="0">
                <a:latin typeface="Franklin Gothic Book" panose="020B0503020102020204" pitchFamily="34" charset="0"/>
              </a:rPr>
              <a:t>In Progress (</a:t>
            </a:r>
            <a:r>
              <a:rPr lang="en-US" sz="3600" b="1" dirty="0">
                <a:latin typeface="Franklin Gothic Book" panose="020B0503020102020204" pitchFamily="34" charset="0"/>
              </a:rPr>
              <a:t>COMING SOON)</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76142" y="1051904"/>
            <a:ext cx="11006661" cy="2212153"/>
          </a:xfrm>
          <a:prstGeom prst="rect">
            <a:avLst/>
          </a:prstGeom>
          <a:ln w="38100" cap="sq">
            <a:solidFill>
              <a:srgbClr val="E9B223"/>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t="5162" b="8196"/>
          <a:stretch/>
        </p:blipFill>
        <p:spPr>
          <a:xfrm>
            <a:off x="1424401" y="2701637"/>
            <a:ext cx="9078383" cy="2136372"/>
          </a:xfrm>
          <a:prstGeom prst="rect">
            <a:avLst/>
          </a:prstGeom>
          <a:ln w="38100" cap="sq">
            <a:solidFill>
              <a:srgbClr val="E9B22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7408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3248732"/>
            <a:ext cx="11449219" cy="2852737"/>
          </a:xfrm>
        </p:spPr>
        <p:txBody>
          <a:bodyPr>
            <a:normAutofit/>
          </a:bodyPr>
          <a:lstStyle/>
          <a:p>
            <a:r>
              <a:rPr lang="en-US" sz="8000" b="1" dirty="0" smtClean="0">
                <a:latin typeface="Franklin Gothic Book" panose="020B0503020102020204" pitchFamily="34" charset="0"/>
              </a:rPr>
              <a:t>AS-21 Policy Update</a:t>
            </a:r>
            <a:endParaRPr lang="en-US" sz="8000" b="1" dirty="0">
              <a:latin typeface="Franklin Gothic Book" panose="020B0503020102020204" pitchFamily="34" charset="0"/>
            </a:endParaRPr>
          </a:p>
        </p:txBody>
      </p:sp>
    </p:spTree>
    <p:extLst>
      <p:ext uri="{BB962C8B-B14F-4D97-AF65-F5344CB8AC3E}">
        <p14:creationId xmlns:p14="http://schemas.microsoft.com/office/powerpoint/2010/main" val="2497317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701" y="3248732"/>
            <a:ext cx="11264162" cy="2852737"/>
          </a:xfrm>
        </p:spPr>
        <p:txBody>
          <a:bodyPr>
            <a:normAutofit/>
          </a:bodyPr>
          <a:lstStyle/>
          <a:p>
            <a:r>
              <a:rPr lang="en-US" sz="8800" b="1" dirty="0">
                <a:latin typeface="Franklin Gothic Book" panose="020B0503020102020204" pitchFamily="34" charset="0"/>
              </a:rPr>
              <a:t>FY18 Audit Finding</a:t>
            </a:r>
          </a:p>
        </p:txBody>
      </p:sp>
    </p:spTree>
    <p:extLst>
      <p:ext uri="{BB962C8B-B14F-4D97-AF65-F5344CB8AC3E}">
        <p14:creationId xmlns:p14="http://schemas.microsoft.com/office/powerpoint/2010/main" val="2801016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81" y="898094"/>
            <a:ext cx="11038420" cy="5126607"/>
          </a:xfrm>
        </p:spPr>
        <p:txBody>
          <a:bodyPr>
            <a:normAutofit/>
          </a:bodyPr>
          <a:lstStyle/>
          <a:p>
            <a:pPr lvl="1"/>
            <a:r>
              <a:rPr lang="en-US" b="1" dirty="0" smtClean="0">
                <a:latin typeface="Franklin Gothic Book" panose="020B0503020102020204" pitchFamily="34" charset="0"/>
              </a:rPr>
              <a:t>Notice of Unallowable Costs on Sponsored Program Account letter/email</a:t>
            </a:r>
          </a:p>
          <a:p>
            <a:pPr marL="457200" lvl="1" indent="0">
              <a:buNone/>
            </a:pPr>
            <a:endParaRPr lang="en-US" b="1" dirty="0" smtClean="0">
              <a:latin typeface="Franklin Gothic Book" panose="020B0503020102020204" pitchFamily="34" charset="0"/>
            </a:endParaRPr>
          </a:p>
          <a:p>
            <a:pPr lvl="2">
              <a:buFont typeface="Courier New" panose="02070309020205020404" pitchFamily="49" charset="0"/>
              <a:buChar char="o"/>
            </a:pPr>
            <a:r>
              <a:rPr lang="en-US" sz="2400" b="1" dirty="0" smtClean="0">
                <a:latin typeface="Franklin Gothic Book" panose="020B0503020102020204" pitchFamily="34" charset="0"/>
              </a:rPr>
              <a:t>SPA </a:t>
            </a:r>
            <a:r>
              <a:rPr lang="en-US" sz="2400" b="1" dirty="0">
                <a:latin typeface="Franklin Gothic Book" panose="020B0503020102020204" pitchFamily="34" charset="0"/>
              </a:rPr>
              <a:t>analyst will email the department grant analyst and PI notifying them of unallowable </a:t>
            </a:r>
            <a:r>
              <a:rPr lang="en-US" sz="2400" b="1" dirty="0" smtClean="0">
                <a:latin typeface="Franklin Gothic Book" panose="020B0503020102020204" pitchFamily="34" charset="0"/>
              </a:rPr>
              <a:t>expenses and </a:t>
            </a:r>
            <a:r>
              <a:rPr lang="en-US" sz="2400" b="1" dirty="0">
                <a:latin typeface="Franklin Gothic Book" panose="020B0503020102020204" pitchFamily="34" charset="0"/>
              </a:rPr>
              <a:t>requesting the charge be moved.  </a:t>
            </a:r>
          </a:p>
          <a:p>
            <a:pPr>
              <a:buFont typeface="Courier New" panose="02070309020205020404" pitchFamily="49" charset="0"/>
              <a:buChar char="o"/>
            </a:pPr>
            <a:endParaRPr lang="en-US" sz="2400" b="1" dirty="0">
              <a:latin typeface="Franklin Gothic Book" panose="020B0503020102020204" pitchFamily="34" charset="0"/>
            </a:endParaRPr>
          </a:p>
          <a:p>
            <a:pPr lvl="2">
              <a:buFont typeface="Courier New" panose="02070309020205020404" pitchFamily="49" charset="0"/>
              <a:buChar char="o"/>
            </a:pPr>
            <a:r>
              <a:rPr lang="en-US" sz="2400" b="1" dirty="0">
                <a:latin typeface="Franklin Gothic Book" panose="020B0503020102020204" pitchFamily="34" charset="0"/>
              </a:rPr>
              <a:t>If the charge remains on the account the SPA analyst will move the charge (journal entry or PAA) from the grant account to the SPA unallowable cost </a:t>
            </a:r>
            <a:r>
              <a:rPr lang="en-US" sz="2400" b="1" dirty="0" smtClean="0">
                <a:latin typeface="Franklin Gothic Book" panose="020B0503020102020204" pitchFamily="34" charset="0"/>
              </a:rPr>
              <a:t>account</a:t>
            </a:r>
            <a:endParaRPr lang="en-US" sz="2400" b="1" dirty="0">
              <a:latin typeface="Franklin Gothic Book" panose="020B0503020102020204" pitchFamily="34" charset="0"/>
            </a:endParaRPr>
          </a:p>
          <a:p>
            <a:pPr>
              <a:buFont typeface="Courier New" panose="02070309020205020404" pitchFamily="49" charset="0"/>
              <a:buChar char="o"/>
            </a:pPr>
            <a:endParaRPr lang="en-US" sz="2400" b="1" dirty="0">
              <a:latin typeface="Franklin Gothic Book" panose="020B0503020102020204" pitchFamily="34" charset="0"/>
            </a:endParaRPr>
          </a:p>
          <a:p>
            <a:pPr lvl="2">
              <a:buFont typeface="Courier New" panose="02070309020205020404" pitchFamily="49" charset="0"/>
              <a:buChar char="o"/>
            </a:pPr>
            <a:r>
              <a:rPr lang="en-US" sz="2400" b="1" dirty="0">
                <a:latin typeface="Franklin Gothic Book" panose="020B0503020102020204" pitchFamily="34" charset="0"/>
              </a:rPr>
              <a:t>A SPA unallowable cost account will be established in each College for each function (i.e. Instructional, Research, Public Service).  These will be unrestricted accounts (FD100).  </a:t>
            </a:r>
            <a:r>
              <a:rPr lang="en-US" sz="2400" b="1" dirty="0" smtClean="0">
                <a:latin typeface="Franklin Gothic Book" panose="020B0503020102020204" pitchFamily="34" charset="0"/>
              </a:rPr>
              <a:t>  </a:t>
            </a:r>
            <a:endParaRPr lang="en-US" sz="2400" b="1" dirty="0">
              <a:latin typeface="Franklin Gothic Book" panose="020B0503020102020204" pitchFamily="34" charset="0"/>
            </a:endParaRPr>
          </a:p>
        </p:txBody>
      </p:sp>
      <p:sp>
        <p:nvSpPr>
          <p:cNvPr id="3" name="Title 2"/>
          <p:cNvSpPr>
            <a:spLocks noGrp="1"/>
          </p:cNvSpPr>
          <p:nvPr>
            <p:ph type="title"/>
          </p:nvPr>
        </p:nvSpPr>
        <p:spPr>
          <a:xfrm>
            <a:off x="552449" y="267074"/>
            <a:ext cx="11038420" cy="590931"/>
          </a:xfrm>
        </p:spPr>
        <p:txBody>
          <a:bodyPr/>
          <a:lstStyle/>
          <a:p>
            <a:r>
              <a:rPr lang="en-US" sz="3600" b="1" dirty="0" smtClean="0">
                <a:latin typeface="Franklin Gothic Book" panose="020B0503020102020204" pitchFamily="34" charset="0"/>
              </a:rPr>
              <a:t>AS-21 Unallowable Costs for Sponsored Agreements</a:t>
            </a:r>
            <a:endParaRPr lang="en-US" sz="3600" b="1" dirty="0">
              <a:latin typeface="Franklin Gothic Book" panose="020B0503020102020204" pitchFamily="34" charset="0"/>
            </a:endParaRPr>
          </a:p>
        </p:txBody>
      </p:sp>
    </p:spTree>
    <p:extLst>
      <p:ext uri="{BB962C8B-B14F-4D97-AF65-F5344CB8AC3E}">
        <p14:creationId xmlns:p14="http://schemas.microsoft.com/office/powerpoint/2010/main" val="2989209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02167" y="2167757"/>
            <a:ext cx="11387666" cy="2387600"/>
          </a:xfrm>
          <a:prstGeom prst="rect">
            <a:avLst/>
          </a:prstGeom>
        </p:spPr>
        <p:txBody>
          <a:bodyPr vert="horz" lIns="91440" tIns="45720" rIns="91440" bIns="45720" rtlCol="0" anchor="b">
            <a:noAutofit/>
          </a:bodyPr>
          <a:lstStyle>
            <a:lvl1pPr marL="0" algn="r" defTabSz="914400" rtl="0" eaLnBrk="1" latinLnBrk="0" hangingPunct="1">
              <a:lnSpc>
                <a:spcPct val="90000"/>
              </a:lnSpc>
              <a:spcBef>
                <a:spcPct val="0"/>
              </a:spcBef>
              <a:buNone/>
              <a:defRPr lang="en-US" sz="9600" kern="1200" dirty="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sz="11500" b="1" dirty="0" smtClean="0">
                <a:solidFill>
                  <a:srgbClr val="461D7C"/>
                </a:solidFill>
                <a:latin typeface="Franklin Gothic Book" panose="020B0503020102020204" pitchFamily="34" charset="0"/>
              </a:rPr>
              <a:t>Questions</a:t>
            </a:r>
            <a:endParaRPr lang="en-US" sz="11500" b="1" dirty="0">
              <a:solidFill>
                <a:srgbClr val="461D7C"/>
              </a:solidFill>
              <a:latin typeface="Franklin Gothic Book" panose="020B0503020102020204" pitchFamily="34" charset="0"/>
            </a:endParaRPr>
          </a:p>
        </p:txBody>
      </p:sp>
    </p:spTree>
    <p:extLst>
      <p:ext uri="{BB962C8B-B14F-4D97-AF65-F5344CB8AC3E}">
        <p14:creationId xmlns:p14="http://schemas.microsoft.com/office/powerpoint/2010/main" val="561593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2449" y="267074"/>
            <a:ext cx="11038420" cy="590931"/>
          </a:xfrm>
        </p:spPr>
        <p:txBody>
          <a:bodyPr/>
          <a:lstStyle/>
          <a:p>
            <a:r>
              <a:rPr lang="en-US" sz="3600" b="1" dirty="0" smtClean="0"/>
              <a:t>SPA Staff</a:t>
            </a:r>
            <a:endParaRPr lang="en-US" sz="3600" b="1" dirty="0"/>
          </a:p>
        </p:txBody>
      </p:sp>
      <p:pic>
        <p:nvPicPr>
          <p:cNvPr id="9" name="Content Placeholder 8"/>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r="1552"/>
          <a:stretch/>
        </p:blipFill>
        <p:spPr>
          <a:xfrm>
            <a:off x="535461" y="940372"/>
            <a:ext cx="11123144" cy="3118890"/>
          </a:xfrm>
          <a:prstGeom prst="rect">
            <a:avLst/>
          </a:prstGeom>
        </p:spPr>
      </p:pic>
      <p:sp>
        <p:nvSpPr>
          <p:cNvPr id="10" name="Rectangle 9"/>
          <p:cNvSpPr/>
          <p:nvPr/>
        </p:nvSpPr>
        <p:spPr>
          <a:xfrm>
            <a:off x="889894" y="5104131"/>
            <a:ext cx="5700728" cy="369332"/>
          </a:xfrm>
          <a:prstGeom prst="rect">
            <a:avLst/>
          </a:prstGeom>
        </p:spPr>
        <p:txBody>
          <a:bodyPr wrap="none">
            <a:spAutoFit/>
          </a:bodyPr>
          <a:lstStyle/>
          <a:p>
            <a:r>
              <a:rPr lang="en-US" dirty="0"/>
              <a:t>https://www.lsu.edu/administration/ofa/oas/spa/spastaff.php</a:t>
            </a:r>
          </a:p>
        </p:txBody>
      </p:sp>
    </p:spTree>
    <p:extLst>
      <p:ext uri="{BB962C8B-B14F-4D97-AF65-F5344CB8AC3E}">
        <p14:creationId xmlns:p14="http://schemas.microsoft.com/office/powerpoint/2010/main" val="892744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ranklin Gothic Book" panose="020B0503020102020204" pitchFamily="34" charset="0"/>
              </a:rPr>
              <a:t>The End</a:t>
            </a:r>
            <a:endParaRPr lang="en-US" b="1" dirty="0">
              <a:latin typeface="Franklin Gothic Book" panose="020B0503020102020204" pitchFamily="34" charset="0"/>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8959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49" y="267074"/>
            <a:ext cx="11038420" cy="590931"/>
          </a:xfrm>
        </p:spPr>
        <p:txBody>
          <a:bodyPr/>
          <a:lstStyle/>
          <a:p>
            <a:r>
              <a:rPr lang="en-US" sz="3600" b="1" dirty="0" smtClean="0">
                <a:solidFill>
                  <a:srgbClr val="461D7C"/>
                </a:solidFill>
                <a:latin typeface="Franklin Gothic Book" panose="020B0503020102020204" pitchFamily="34" charset="0"/>
              </a:rPr>
              <a:t>FY 18 Audit Finding:  </a:t>
            </a:r>
            <a:endParaRPr lang="en-US" sz="3600" b="1" dirty="0">
              <a:solidFill>
                <a:srgbClr val="461D7C"/>
              </a:solidFill>
              <a:latin typeface="Franklin Gothic Book" panose="020B0503020102020204" pitchFamily="34" charset="0"/>
            </a:endParaRPr>
          </a:p>
        </p:txBody>
      </p:sp>
      <p:sp>
        <p:nvSpPr>
          <p:cNvPr id="3" name="Content Placeholder 2"/>
          <p:cNvSpPr>
            <a:spLocks noGrp="1"/>
          </p:cNvSpPr>
          <p:nvPr>
            <p:ph idx="1"/>
          </p:nvPr>
        </p:nvSpPr>
        <p:spPr>
          <a:xfrm>
            <a:off x="552448" y="830304"/>
            <a:ext cx="11038420" cy="5310613"/>
          </a:xfrm>
        </p:spPr>
        <p:txBody>
          <a:bodyPr>
            <a:normAutofit/>
          </a:bodyPr>
          <a:lstStyle/>
          <a:p>
            <a:pPr marL="0" indent="0">
              <a:lnSpc>
                <a:spcPct val="120000"/>
              </a:lnSpc>
              <a:spcBef>
                <a:spcPts val="0"/>
              </a:spcBef>
              <a:spcAft>
                <a:spcPts val="600"/>
              </a:spcAft>
              <a:buNone/>
            </a:pPr>
            <a:endParaRPr lang="en-US" b="1" dirty="0">
              <a:latin typeface="Franklin Gothic Book" panose="020B0503020102020204" pitchFamily="34" charset="0"/>
            </a:endParaRPr>
          </a:p>
          <a:p>
            <a:pPr marL="0" indent="0">
              <a:lnSpc>
                <a:spcPct val="120000"/>
              </a:lnSpc>
              <a:spcBef>
                <a:spcPts val="0"/>
              </a:spcBef>
              <a:spcAft>
                <a:spcPts val="600"/>
              </a:spcAft>
              <a:buNone/>
            </a:pPr>
            <a:r>
              <a:rPr lang="en-US" sz="3600" b="1" dirty="0" smtClean="0">
                <a:latin typeface="Franklin Gothic Book" panose="020B0503020102020204" pitchFamily="34" charset="0"/>
              </a:rPr>
              <a:t>Noncompliance </a:t>
            </a:r>
            <a:r>
              <a:rPr lang="en-US" sz="3600" b="1" dirty="0">
                <a:latin typeface="Franklin Gothic Book" panose="020B0503020102020204" pitchFamily="34" charset="0"/>
              </a:rPr>
              <a:t>with and Inadequate Controls over Federal Special Tests and Provisions </a:t>
            </a:r>
            <a:r>
              <a:rPr lang="en-US" sz="3600" b="1" dirty="0" smtClean="0">
                <a:latin typeface="Franklin Gothic Book" panose="020B0503020102020204" pitchFamily="34" charset="0"/>
              </a:rPr>
              <a:t>Requirements:  </a:t>
            </a:r>
          </a:p>
          <a:p>
            <a:pPr marL="0" indent="0">
              <a:buNone/>
            </a:pPr>
            <a:r>
              <a:rPr lang="en-US" sz="3600" b="1" dirty="0">
                <a:latin typeface="Franklin Gothic Book" panose="020B0503020102020204" pitchFamily="34" charset="0"/>
              </a:rPr>
              <a:t>	</a:t>
            </a:r>
            <a:r>
              <a:rPr lang="en-US" sz="3600" b="1" dirty="0" smtClean="0">
                <a:latin typeface="Franklin Gothic Book" panose="020B0503020102020204" pitchFamily="34" charset="0"/>
              </a:rPr>
              <a:t>- Key Personnel </a:t>
            </a:r>
          </a:p>
          <a:p>
            <a:pPr marL="0" indent="0">
              <a:buNone/>
            </a:pPr>
            <a:r>
              <a:rPr lang="en-US" sz="3600" b="1" dirty="0">
                <a:latin typeface="Franklin Gothic Book" panose="020B0503020102020204" pitchFamily="34" charset="0"/>
              </a:rPr>
              <a:t>	</a:t>
            </a:r>
            <a:r>
              <a:rPr lang="en-US" sz="3600" b="1" dirty="0" smtClean="0">
                <a:latin typeface="Franklin Gothic Book" panose="020B0503020102020204" pitchFamily="34" charset="0"/>
              </a:rPr>
              <a:t>- Effort Reporting  </a:t>
            </a:r>
            <a:r>
              <a:rPr lang="en-US" sz="4400" i="1" dirty="0">
                <a:latin typeface="Franklin Gothic Book" panose="020B0503020102020204" pitchFamily="34" charset="0"/>
              </a:rPr>
              <a:t>	</a:t>
            </a:r>
            <a:endParaRPr lang="en-US" sz="4400" dirty="0">
              <a:latin typeface="Franklin Gothic Book" panose="020B0503020102020204" pitchFamily="34" charset="0"/>
            </a:endParaRPr>
          </a:p>
          <a:p>
            <a:pPr marL="0" indent="0">
              <a:lnSpc>
                <a:spcPct val="120000"/>
              </a:lnSpc>
              <a:spcBef>
                <a:spcPts val="0"/>
              </a:spcBef>
              <a:spcAft>
                <a:spcPts val="600"/>
              </a:spcAft>
              <a:buNone/>
            </a:pPr>
            <a:endParaRPr lang="en-US" dirty="0" smtClean="0"/>
          </a:p>
        </p:txBody>
      </p:sp>
    </p:spTree>
    <p:extLst>
      <p:ext uri="{BB962C8B-B14F-4D97-AF65-F5344CB8AC3E}">
        <p14:creationId xmlns:p14="http://schemas.microsoft.com/office/powerpoint/2010/main" val="2995526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3248732"/>
            <a:ext cx="11449219" cy="2852737"/>
          </a:xfrm>
        </p:spPr>
        <p:txBody>
          <a:bodyPr>
            <a:normAutofit/>
          </a:bodyPr>
          <a:lstStyle/>
          <a:p>
            <a:r>
              <a:rPr lang="en-US" sz="8000" b="1" dirty="0" smtClean="0">
                <a:latin typeface="Franklin Gothic Book" panose="020B0503020102020204" pitchFamily="34" charset="0"/>
              </a:rPr>
              <a:t>Key Personnel Tracking</a:t>
            </a:r>
            <a:endParaRPr lang="en-US" sz="8000" b="1" dirty="0">
              <a:latin typeface="Franklin Gothic Book" panose="020B0503020102020204" pitchFamily="34" charset="0"/>
            </a:endParaRPr>
          </a:p>
        </p:txBody>
      </p:sp>
    </p:spTree>
    <p:extLst>
      <p:ext uri="{BB962C8B-B14F-4D97-AF65-F5344CB8AC3E}">
        <p14:creationId xmlns:p14="http://schemas.microsoft.com/office/powerpoint/2010/main" val="822576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448" y="939800"/>
            <a:ext cx="11038420" cy="4715933"/>
          </a:xfrm>
        </p:spPr>
        <p:txBody>
          <a:bodyPr>
            <a:normAutofit/>
          </a:bodyPr>
          <a:lstStyle/>
          <a:p>
            <a:pPr>
              <a:lnSpc>
                <a:spcPct val="120000"/>
              </a:lnSpc>
              <a:spcBef>
                <a:spcPts val="0"/>
              </a:spcBef>
              <a:spcAft>
                <a:spcPts val="600"/>
              </a:spcAft>
            </a:pPr>
            <a:r>
              <a:rPr lang="en-US" sz="3200" b="1" dirty="0" smtClean="0">
                <a:latin typeface="Franklin Gothic Book" panose="020B0503020102020204" pitchFamily="34" charset="0"/>
              </a:rPr>
              <a:t>FY </a:t>
            </a:r>
            <a:r>
              <a:rPr lang="en-US" sz="3200" b="1" dirty="0">
                <a:latin typeface="Franklin Gothic Book" panose="020B0503020102020204" pitchFamily="34" charset="0"/>
              </a:rPr>
              <a:t>18 Audit Finding</a:t>
            </a:r>
          </a:p>
          <a:p>
            <a:pPr>
              <a:lnSpc>
                <a:spcPct val="120000"/>
              </a:lnSpc>
              <a:spcBef>
                <a:spcPts val="0"/>
              </a:spcBef>
              <a:spcAft>
                <a:spcPts val="600"/>
              </a:spcAft>
            </a:pPr>
            <a:r>
              <a:rPr lang="en-US" sz="3200" b="1" dirty="0" smtClean="0">
                <a:latin typeface="Franklin Gothic Book" panose="020B0503020102020204" pitchFamily="34" charset="0"/>
              </a:rPr>
              <a:t>Balancing Key Personnel - budgeted commitments to actual expenditures</a:t>
            </a:r>
          </a:p>
          <a:p>
            <a:pPr>
              <a:lnSpc>
                <a:spcPct val="120000"/>
              </a:lnSpc>
              <a:spcBef>
                <a:spcPts val="0"/>
              </a:spcBef>
              <a:spcAft>
                <a:spcPts val="600"/>
              </a:spcAft>
            </a:pPr>
            <a:r>
              <a:rPr lang="en-US" sz="3200" b="1" dirty="0" smtClean="0">
                <a:latin typeface="Franklin Gothic Book" panose="020B0503020102020204" pitchFamily="34" charset="0"/>
              </a:rPr>
              <a:t>Key Personnel Tracking in Workday– (COMING SOON)</a:t>
            </a:r>
          </a:p>
          <a:p>
            <a:pPr lvl="1">
              <a:lnSpc>
                <a:spcPct val="120000"/>
              </a:lnSpc>
              <a:spcBef>
                <a:spcPts val="0"/>
              </a:spcBef>
              <a:spcAft>
                <a:spcPts val="600"/>
              </a:spcAft>
            </a:pPr>
            <a:r>
              <a:rPr lang="en-US" sz="3200" b="1" dirty="0" smtClean="0">
                <a:latin typeface="Franklin Gothic Book" panose="020B0503020102020204" pitchFamily="34" charset="0"/>
              </a:rPr>
              <a:t>Key Personnel Commitment tab  </a:t>
            </a:r>
          </a:p>
          <a:p>
            <a:pPr lvl="1">
              <a:lnSpc>
                <a:spcPct val="120000"/>
              </a:lnSpc>
              <a:spcBef>
                <a:spcPts val="0"/>
              </a:spcBef>
              <a:spcAft>
                <a:spcPts val="600"/>
              </a:spcAft>
            </a:pPr>
            <a:r>
              <a:rPr lang="en-US" sz="3200" b="1" dirty="0" smtClean="0">
                <a:latin typeface="Franklin Gothic Book" panose="020B0503020102020204" pitchFamily="34" charset="0"/>
              </a:rPr>
              <a:t>Key Personnel Commitment report </a:t>
            </a:r>
            <a:endParaRPr lang="en-US" sz="3200" b="1" dirty="0">
              <a:latin typeface="Franklin Gothic Book" panose="020B0503020102020204" pitchFamily="34" charset="0"/>
            </a:endParaRPr>
          </a:p>
          <a:p>
            <a:pPr>
              <a:lnSpc>
                <a:spcPct val="120000"/>
              </a:lnSpc>
              <a:spcBef>
                <a:spcPts val="0"/>
              </a:spcBef>
              <a:spcAft>
                <a:spcPts val="600"/>
              </a:spcAft>
            </a:pPr>
            <a:endParaRPr lang="en-US" sz="3200" b="1" dirty="0">
              <a:latin typeface="Franklin Gothic Book" panose="020B0503020102020204" pitchFamily="34" charset="0"/>
            </a:endParaRPr>
          </a:p>
          <a:p>
            <a:endParaRPr lang="en-US" dirty="0"/>
          </a:p>
        </p:txBody>
      </p:sp>
      <p:sp>
        <p:nvSpPr>
          <p:cNvPr id="3" name="Title 2"/>
          <p:cNvSpPr>
            <a:spLocks noGrp="1"/>
          </p:cNvSpPr>
          <p:nvPr>
            <p:ph type="title"/>
          </p:nvPr>
        </p:nvSpPr>
        <p:spPr>
          <a:xfrm>
            <a:off x="552448" y="205081"/>
            <a:ext cx="11038420" cy="590931"/>
          </a:xfrm>
        </p:spPr>
        <p:txBody>
          <a:bodyPr/>
          <a:lstStyle/>
          <a:p>
            <a:r>
              <a:rPr lang="en-US" sz="3600" b="1" dirty="0" smtClean="0">
                <a:latin typeface="Franklin Gothic Book" panose="020B0503020102020204" pitchFamily="34" charset="0"/>
              </a:rPr>
              <a:t>Key Personnel Tracking </a:t>
            </a:r>
            <a:endParaRPr lang="en-US" sz="3600" b="1" dirty="0">
              <a:latin typeface="Franklin Gothic Book" panose="020B0503020102020204" pitchFamily="34" charset="0"/>
            </a:endParaRPr>
          </a:p>
        </p:txBody>
      </p:sp>
    </p:spTree>
    <p:extLst>
      <p:ext uri="{BB962C8B-B14F-4D97-AF65-F5344CB8AC3E}">
        <p14:creationId xmlns:p14="http://schemas.microsoft.com/office/powerpoint/2010/main" val="2044078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2449" y="294774"/>
            <a:ext cx="11038420" cy="535531"/>
          </a:xfrm>
        </p:spPr>
        <p:txBody>
          <a:bodyPr/>
          <a:lstStyle/>
          <a:p>
            <a:r>
              <a:rPr lang="en-US" b="1" dirty="0" smtClean="0">
                <a:latin typeface="Franklin Gothic Book" panose="020B0503020102020204" pitchFamily="34" charset="0"/>
              </a:rPr>
              <a:t>Key Personnel Commitment Tab – Coming Soon</a:t>
            </a:r>
            <a:endParaRPr lang="en-US" b="1" dirty="0">
              <a:latin typeface="Franklin Gothic Book" panose="020B0503020102020204" pitchFamily="34" charset="0"/>
            </a:endParaRPr>
          </a:p>
        </p:txBody>
      </p:sp>
      <p:sp>
        <p:nvSpPr>
          <p:cNvPr id="5" name="Content Placeholder 1"/>
          <p:cNvSpPr>
            <a:spLocks noGrp="1"/>
          </p:cNvSpPr>
          <p:nvPr>
            <p:ph idx="1"/>
          </p:nvPr>
        </p:nvSpPr>
        <p:spPr>
          <a:xfrm>
            <a:off x="552448" y="2788353"/>
            <a:ext cx="11038420" cy="2867380"/>
          </a:xfrm>
        </p:spPr>
        <p:txBody>
          <a:bodyPr>
            <a:normAutofit/>
          </a:bodyPr>
          <a:lstStyle/>
          <a:p>
            <a:pPr>
              <a:lnSpc>
                <a:spcPct val="120000"/>
              </a:lnSpc>
              <a:spcBef>
                <a:spcPts val="0"/>
              </a:spcBef>
              <a:spcAft>
                <a:spcPts val="600"/>
              </a:spcAft>
            </a:pPr>
            <a:r>
              <a:rPr lang="en-US" b="1" dirty="0" smtClean="0">
                <a:latin typeface="Franklin Gothic Book" panose="020B0503020102020204" pitchFamily="34" charset="0"/>
              </a:rPr>
              <a:t>The Key Personnel Commitments will be visible on the Award</a:t>
            </a:r>
            <a:endParaRPr lang="en-US" b="1" dirty="0">
              <a:latin typeface="Franklin Gothic Book" panose="020B0503020102020204" pitchFamily="34" charset="0"/>
            </a:endParaRPr>
          </a:p>
          <a:p>
            <a:pPr>
              <a:lnSpc>
                <a:spcPct val="120000"/>
              </a:lnSpc>
              <a:spcBef>
                <a:spcPts val="0"/>
              </a:spcBef>
              <a:spcAft>
                <a:spcPts val="600"/>
              </a:spcAft>
            </a:pPr>
            <a:r>
              <a:rPr lang="en-US" b="1" dirty="0" smtClean="0">
                <a:latin typeface="Franklin Gothic Book" panose="020B0503020102020204" pitchFamily="34" charset="0"/>
              </a:rPr>
              <a:t>A report with the ability to pull by Worker (Key Personnel) and dates will be available</a:t>
            </a:r>
          </a:p>
          <a:p>
            <a:pPr>
              <a:lnSpc>
                <a:spcPct val="120000"/>
              </a:lnSpc>
              <a:spcBef>
                <a:spcPts val="0"/>
              </a:spcBef>
              <a:spcAft>
                <a:spcPts val="600"/>
              </a:spcAft>
            </a:pPr>
            <a:r>
              <a:rPr lang="en-US" b="1" dirty="0" smtClean="0">
                <a:latin typeface="Franklin Gothic Book" panose="020B0503020102020204" pitchFamily="34" charset="0"/>
              </a:rPr>
              <a:t>As ledgers are audited, SPA will update the documented amounts</a:t>
            </a:r>
            <a:endParaRPr lang="en-US" b="1" dirty="0">
              <a:latin typeface="Franklin Gothic Book" panose="020B0503020102020204" pitchFamily="34" charset="0"/>
            </a:endParaRPr>
          </a:p>
          <a:p>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16505" y="998729"/>
            <a:ext cx="11074363" cy="1571487"/>
          </a:xfrm>
          <a:prstGeom prst="rect">
            <a:avLst/>
          </a:prstGeom>
          <a:ln w="38100" cap="sq">
            <a:solidFill>
              <a:srgbClr val="E9B22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7613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701" y="3248732"/>
            <a:ext cx="11264162" cy="2852737"/>
          </a:xfrm>
        </p:spPr>
        <p:txBody>
          <a:bodyPr>
            <a:normAutofit/>
          </a:bodyPr>
          <a:lstStyle/>
          <a:p>
            <a:r>
              <a:rPr lang="en-US" sz="8800" b="1" dirty="0" smtClean="0">
                <a:latin typeface="Franklin Gothic Book" panose="020B0503020102020204" pitchFamily="34" charset="0"/>
              </a:rPr>
              <a:t>Effort Certifications</a:t>
            </a:r>
            <a:endParaRPr lang="en-US" sz="8800" b="1" dirty="0">
              <a:latin typeface="Franklin Gothic Book" panose="020B0503020102020204" pitchFamily="34" charset="0"/>
            </a:endParaRPr>
          </a:p>
        </p:txBody>
      </p:sp>
    </p:spTree>
    <p:extLst>
      <p:ext uri="{BB962C8B-B14F-4D97-AF65-F5344CB8AC3E}">
        <p14:creationId xmlns:p14="http://schemas.microsoft.com/office/powerpoint/2010/main" val="3567966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449" y="987067"/>
            <a:ext cx="11038420" cy="4622172"/>
          </a:xfrm>
        </p:spPr>
        <p:txBody>
          <a:bodyPr/>
          <a:lstStyle/>
          <a:p>
            <a:pPr marL="0" indent="0">
              <a:lnSpc>
                <a:spcPct val="120000"/>
              </a:lnSpc>
              <a:spcBef>
                <a:spcPts val="0"/>
              </a:spcBef>
              <a:spcAft>
                <a:spcPts val="600"/>
              </a:spcAft>
              <a:buNone/>
            </a:pPr>
            <a:r>
              <a:rPr lang="en-US" sz="3600" b="1" dirty="0" smtClean="0">
                <a:latin typeface="Franklin Gothic Book" panose="020B0503020102020204" pitchFamily="34" charset="0"/>
              </a:rPr>
              <a:t>December 2018 ORED Announcement:  Effort Certification and Reporting in Workday </a:t>
            </a:r>
          </a:p>
          <a:p>
            <a:pPr marL="0" indent="0">
              <a:lnSpc>
                <a:spcPct val="120000"/>
              </a:lnSpc>
              <a:spcBef>
                <a:spcPts val="0"/>
              </a:spcBef>
              <a:spcAft>
                <a:spcPts val="600"/>
              </a:spcAft>
              <a:buNone/>
            </a:pPr>
            <a:endParaRPr lang="en-US" b="1" dirty="0">
              <a:latin typeface="Franklin Gothic Book" panose="020B0503020102020204" pitchFamily="34" charset="0"/>
            </a:endParaRPr>
          </a:p>
          <a:p>
            <a:pPr marL="0" indent="0">
              <a:buNone/>
            </a:pPr>
            <a:r>
              <a:rPr lang="en-US" b="1" dirty="0">
                <a:latin typeface="Franklin Gothic Book" panose="020B0503020102020204" pitchFamily="34" charset="0"/>
              </a:rPr>
              <a:t>Why is Effort Reporting Important</a:t>
            </a:r>
            <a:r>
              <a:rPr lang="en-US" b="1" dirty="0" smtClean="0">
                <a:latin typeface="Franklin Gothic Book" panose="020B0503020102020204" pitchFamily="34" charset="0"/>
              </a:rPr>
              <a:t>?</a:t>
            </a:r>
          </a:p>
          <a:p>
            <a:pPr marL="457200" lvl="1" indent="0">
              <a:buNone/>
            </a:pPr>
            <a:r>
              <a:rPr lang="en-US" b="1" dirty="0" smtClean="0">
                <a:latin typeface="Franklin Gothic Book" panose="020B0503020102020204" pitchFamily="34" charset="0"/>
              </a:rPr>
              <a:t>Effort </a:t>
            </a:r>
            <a:r>
              <a:rPr lang="en-US" b="1" dirty="0">
                <a:latin typeface="Franklin Gothic Book" panose="020B0503020102020204" pitchFamily="34" charset="0"/>
              </a:rPr>
              <a:t>reporting is a federal requirement.  As a recipient of federal funding, LSU is required to verify that all payroll costs charged to federal agreements correspond to actual work (effort) performed on the sponsored agreement.  This ensures external sponsors only reimburse LSU for the effort expended on projects. </a:t>
            </a:r>
          </a:p>
        </p:txBody>
      </p:sp>
      <p:sp>
        <p:nvSpPr>
          <p:cNvPr id="3" name="Title 2"/>
          <p:cNvSpPr>
            <a:spLocks noGrp="1"/>
          </p:cNvSpPr>
          <p:nvPr>
            <p:ph type="title"/>
          </p:nvPr>
        </p:nvSpPr>
        <p:spPr>
          <a:xfrm>
            <a:off x="552449" y="267074"/>
            <a:ext cx="11038420" cy="590931"/>
          </a:xfrm>
        </p:spPr>
        <p:txBody>
          <a:bodyPr/>
          <a:lstStyle/>
          <a:p>
            <a:r>
              <a:rPr lang="en-US" sz="3600" b="1" dirty="0" smtClean="0">
                <a:latin typeface="Franklin Gothic Book" panose="020B0503020102020204" pitchFamily="34" charset="0"/>
              </a:rPr>
              <a:t>Effort Certifications – Effort Reporting</a:t>
            </a:r>
            <a:endParaRPr lang="en-US" sz="3600" b="1" dirty="0">
              <a:latin typeface="Franklin Gothic Book" panose="020B0503020102020204" pitchFamily="34" charset="0"/>
            </a:endParaRPr>
          </a:p>
        </p:txBody>
      </p:sp>
    </p:spTree>
    <p:extLst>
      <p:ext uri="{BB962C8B-B14F-4D97-AF65-F5344CB8AC3E}">
        <p14:creationId xmlns:p14="http://schemas.microsoft.com/office/powerpoint/2010/main" val="853319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LSU">
      <a:dk1>
        <a:sysClr val="windowText" lastClr="000000"/>
      </a:dk1>
      <a:lt1>
        <a:sysClr val="window" lastClr="FFFFFF"/>
      </a:lt1>
      <a:dk2>
        <a:srgbClr val="666666"/>
      </a:dk2>
      <a:lt2>
        <a:srgbClr val="EEECE1"/>
      </a:lt2>
      <a:accent1>
        <a:srgbClr val="461D7C"/>
      </a:accent1>
      <a:accent2>
        <a:srgbClr val="FDD023"/>
      </a:accent2>
      <a:accent3>
        <a:srgbClr val="311557"/>
      </a:accent3>
      <a:accent4>
        <a:srgbClr val="8064A2"/>
      </a:accent4>
      <a:accent5>
        <a:srgbClr val="E0B002"/>
      </a:accent5>
      <a:accent6>
        <a:srgbClr val="1F497D"/>
      </a:accent6>
      <a:hlink>
        <a:srgbClr val="0000FF"/>
      </a:hlink>
      <a:folHlink>
        <a:srgbClr val="800080"/>
      </a:folHlink>
    </a:clrScheme>
    <a:fontScheme name="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17603</TotalTime>
  <Words>793</Words>
  <Application>Microsoft Office PowerPoint</Application>
  <PresentationFormat>Widescreen</PresentationFormat>
  <Paragraphs>109</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Courier New</vt:lpstr>
      <vt:lpstr>Franklin Gothic Book</vt:lpstr>
      <vt:lpstr>Franklin Gothic Medium Cond</vt:lpstr>
      <vt:lpstr>Open Sans</vt:lpstr>
      <vt:lpstr>Open Sans Light</vt:lpstr>
      <vt:lpstr>1_Office Theme</vt:lpstr>
      <vt:lpstr>  ASP Meeting February 7, 2019 </vt:lpstr>
      <vt:lpstr>Agenda</vt:lpstr>
      <vt:lpstr>FY18 Audit Finding</vt:lpstr>
      <vt:lpstr>FY 18 Audit Finding:  </vt:lpstr>
      <vt:lpstr>Key Personnel Tracking</vt:lpstr>
      <vt:lpstr>Key Personnel Tracking </vt:lpstr>
      <vt:lpstr>Key Personnel Commitment Tab – Coming Soon</vt:lpstr>
      <vt:lpstr>Effort Certifications</vt:lpstr>
      <vt:lpstr>Effort Certifications – Effort Reporting</vt:lpstr>
      <vt:lpstr>Effort Certifications – Effort Reporting</vt:lpstr>
      <vt:lpstr>Effort Certifications – Business Process</vt:lpstr>
      <vt:lpstr>Effort Certifications – Effort Schedule</vt:lpstr>
      <vt:lpstr>Effort Reporting/Reviewing Ledgers Monthly:</vt:lpstr>
      <vt:lpstr>SPA – Journal Lines</vt:lpstr>
      <vt:lpstr>Review Effort Certification – Summary Tab</vt:lpstr>
      <vt:lpstr>Reviewing Effort Certification - Summary</vt:lpstr>
      <vt:lpstr>Review Effort Certification – Details Tab</vt:lpstr>
      <vt:lpstr>Review Effort Certification – Detail Tab</vt:lpstr>
      <vt:lpstr>Review Effort Certification – Details Tab</vt:lpstr>
      <vt:lpstr>Review Effort Certification - Business Process</vt:lpstr>
      <vt:lpstr>Effort Certification Status Report</vt:lpstr>
      <vt:lpstr>Workday Changes</vt:lpstr>
      <vt:lpstr>Workday Changes – Current &amp; Pending </vt:lpstr>
      <vt:lpstr>Viewing Outstanding Invoices on Award Tab</vt:lpstr>
      <vt:lpstr>Viewing Sponsor Invoices on Award</vt:lpstr>
      <vt:lpstr>Reports: Grant Balances – Department (COMING SOON)</vt:lpstr>
      <vt:lpstr>Reports: Grant Balances – Investigator (COMING SOON)</vt:lpstr>
      <vt:lpstr>Reports: In Progress (COMING SOON)</vt:lpstr>
      <vt:lpstr>AS-21 Policy Update</vt:lpstr>
      <vt:lpstr>AS-21 Unallowable Costs for Sponsored Agreements</vt:lpstr>
      <vt:lpstr>PowerPoint Presentation</vt:lpstr>
      <vt:lpstr>SPA Staff</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Sheri J Thompson</dc:creator>
  <cp:lastModifiedBy>glarpe1</cp:lastModifiedBy>
  <cp:revision>421</cp:revision>
  <cp:lastPrinted>2019-02-06T16:46:38Z</cp:lastPrinted>
  <dcterms:created xsi:type="dcterms:W3CDTF">2015-09-14T21:28:56Z</dcterms:created>
  <dcterms:modified xsi:type="dcterms:W3CDTF">2019-02-07T19:28:15Z</dcterms:modified>
</cp:coreProperties>
</file>