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304" r:id="rId4"/>
    <p:sldId id="258" r:id="rId5"/>
    <p:sldId id="260" r:id="rId6"/>
    <p:sldId id="262" r:id="rId7"/>
    <p:sldId id="303" r:id="rId8"/>
    <p:sldId id="299" r:id="rId9"/>
    <p:sldId id="295" r:id="rId10"/>
    <p:sldId id="294" r:id="rId11"/>
    <p:sldId id="266" r:id="rId12"/>
    <p:sldId id="301" r:id="rId13"/>
    <p:sldId id="267" r:id="rId14"/>
    <p:sldId id="268" r:id="rId15"/>
    <p:sldId id="297" r:id="rId16"/>
    <p:sldId id="300" r:id="rId17"/>
    <p:sldId id="270" r:id="rId18"/>
    <p:sldId id="264" r:id="rId19"/>
    <p:sldId id="265" r:id="rId20"/>
    <p:sldId id="269" r:id="rId21"/>
    <p:sldId id="261" r:id="rId22"/>
    <p:sldId id="273" r:id="rId23"/>
    <p:sldId id="274" r:id="rId24"/>
    <p:sldId id="275" r:id="rId25"/>
    <p:sldId id="272" r:id="rId26"/>
    <p:sldId id="302" r:id="rId27"/>
    <p:sldId id="283" r:id="rId28"/>
  </p:sldIdLst>
  <p:sldSz cx="18288000" cy="10287000"/>
  <p:notesSz cx="6858000" cy="9144000"/>
  <p:embeddedFontLst>
    <p:embeddedFont>
      <p:font typeface="Canva Sans Bold" panose="020B0604020202020204" charset="0"/>
      <p:regular r:id="rId30"/>
    </p:embeddedFont>
    <p:embeddedFont>
      <p:font typeface="Georgia Pro" panose="02040502050405020303" pitchFamily="18" charset="0"/>
      <p:regular r:id="rId31"/>
      <p:bold r:id="rId32"/>
      <p:italic r:id="rId33"/>
      <p:boldItalic r:id="rId34"/>
    </p:embeddedFont>
    <p:embeddedFont>
      <p:font typeface="Georgia Pro Bold" panose="02040802050405020203" pitchFamily="18" charset="0"/>
      <p:regular r:id="rId35"/>
      <p:bold r:id="rId36"/>
    </p:embeddedFont>
    <p:embeddedFont>
      <p:font typeface="Georgia Pro Bold Italics"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82A8E-A62F-6CC9-DE07-4B1365FEED57}" v="309" dt="2025-12-03T20:28:31.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6" d="100"/>
          <a:sy n="16" d="100"/>
        </p:scale>
        <p:origin x="72" y="149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30555712909986"/>
          <c:y val="8.3333333333333329E-2"/>
          <c:w val="0.45351847655733679"/>
          <c:h val="0.82946142422986602"/>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1.1435166827168185E-2"/>
          <c:y val="0.12551405580881336"/>
          <c:w val="0.35123038577012405"/>
          <c:h val="0.7999245406824147"/>
        </c:manualLayout>
      </c:layout>
      <c:overlay val="0"/>
      <c:spPr>
        <a:solidFill>
          <a:schemeClr val="lt1">
            <a:alpha val="78000"/>
          </a:schemeClr>
        </a:solidFill>
        <a:ln>
          <a:noFill/>
        </a:ln>
        <a:effectLst/>
      </c:spPr>
      <c:txPr>
        <a:bodyPr rot="0" spcFirstLastPara="1" vertOverflow="ellipsis" vert="horz" wrap="square" anchor="ctr" anchorCtr="1"/>
        <a:lstStyle/>
        <a:p>
          <a:pPr>
            <a:defRPr sz="2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openclipart.org/detail/152119/checkbox-button" TargetMode="External"/><Relationship Id="rId1" Type="http://schemas.openxmlformats.org/officeDocument/2006/relationships/image" Target="../media/image16.png"/><Relationship Id="rId5" Type="http://schemas.openxmlformats.org/officeDocument/2006/relationships/image" Target="../media/image18.jpg"/><Relationship Id="rId4" Type="http://schemas.openxmlformats.org/officeDocument/2006/relationships/hyperlink" Target="https://pixabay.com/en/stop-containing-road-sign-95477/"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openclipart.org/detail/152119/checkbox-button" TargetMode="External"/><Relationship Id="rId1" Type="http://schemas.openxmlformats.org/officeDocument/2006/relationships/image" Target="../media/image16.png"/><Relationship Id="rId5" Type="http://schemas.openxmlformats.org/officeDocument/2006/relationships/image" Target="../media/image18.jpg"/><Relationship Id="rId4" Type="http://schemas.openxmlformats.org/officeDocument/2006/relationships/hyperlink" Target="https://pixabay.com/en/stop-containing-road-sign-95477/"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E1415-49E0-4FC8-9E0D-CCE377BA070E}" type="doc">
      <dgm:prSet loTypeId="urn:microsoft.com/office/officeart/2005/8/layout/hList7" loCatId="list" qsTypeId="urn:microsoft.com/office/officeart/2005/8/quickstyle/3d2" qsCatId="3D" csTypeId="urn:microsoft.com/office/officeart/2005/8/colors/colorful4" csCatId="colorful" phldr="1"/>
      <dgm:spPr/>
    </dgm:pt>
    <dgm:pt modelId="{6557ADD8-22C5-4826-BCAA-40D541E32D10}">
      <dgm:prSet phldrT="[Text]"/>
      <dgm:spPr/>
      <dgm:t>
        <a:bodyPr/>
        <a:lstStyle/>
        <a:p>
          <a:r>
            <a:rPr lang="en-US" dirty="0"/>
            <a:t>Permitted</a:t>
          </a:r>
        </a:p>
      </dgm:t>
    </dgm:pt>
    <dgm:pt modelId="{3AF7FCF6-EE71-4C54-987B-68EF4B7C5224}" type="parTrans" cxnId="{1EEEE865-E806-443B-9856-28C4C0FBB388}">
      <dgm:prSet/>
      <dgm:spPr/>
      <dgm:t>
        <a:bodyPr/>
        <a:lstStyle/>
        <a:p>
          <a:endParaRPr lang="en-US"/>
        </a:p>
      </dgm:t>
    </dgm:pt>
    <dgm:pt modelId="{178B273F-E307-466A-8B52-36E2B7CF2CDB}" type="sibTrans" cxnId="{1EEEE865-E806-443B-9856-28C4C0FBB388}">
      <dgm:prSet/>
      <dgm:spPr/>
      <dgm:t>
        <a:bodyPr/>
        <a:lstStyle/>
        <a:p>
          <a:endParaRPr lang="en-US"/>
        </a:p>
      </dgm:t>
    </dgm:pt>
    <dgm:pt modelId="{38743FD7-0A8A-4DFA-8B2F-EFA31140D103}">
      <dgm:prSet phldrT="[Text]"/>
      <dgm:spPr/>
      <dgm:t>
        <a:bodyPr/>
        <a:lstStyle/>
        <a:p>
          <a:r>
            <a:rPr lang="en-US" dirty="0"/>
            <a:t>Prohibited</a:t>
          </a:r>
        </a:p>
      </dgm:t>
    </dgm:pt>
    <dgm:pt modelId="{B7D1B1AC-B0A3-4FEA-B8E8-A177E1A12A02}" type="parTrans" cxnId="{F34F1F1C-B4EC-4AF0-9668-D7030725E297}">
      <dgm:prSet/>
      <dgm:spPr/>
      <dgm:t>
        <a:bodyPr/>
        <a:lstStyle/>
        <a:p>
          <a:endParaRPr lang="en-US"/>
        </a:p>
      </dgm:t>
    </dgm:pt>
    <dgm:pt modelId="{58285B8E-E5D8-4B7C-B1B6-44AEC57A1E67}" type="sibTrans" cxnId="{F34F1F1C-B4EC-4AF0-9668-D7030725E297}">
      <dgm:prSet/>
      <dgm:spPr/>
      <dgm:t>
        <a:bodyPr/>
        <a:lstStyle/>
        <a:p>
          <a:endParaRPr lang="en-US"/>
        </a:p>
      </dgm:t>
    </dgm:pt>
    <dgm:pt modelId="{F05D39F5-CE20-43B1-B716-931CF6976715}">
      <dgm:prSet phldrT="[Text]"/>
      <dgm:spPr/>
      <dgm:t>
        <a:bodyPr/>
        <a:lstStyle/>
        <a:p>
          <a:r>
            <a:rPr lang="en-US" dirty="0"/>
            <a:t>Permitted within specifications</a:t>
          </a:r>
        </a:p>
      </dgm:t>
    </dgm:pt>
    <dgm:pt modelId="{8E324DD6-22CB-45C2-96CA-E076C35F9739}" type="parTrans" cxnId="{2CCAD73F-95C2-4FDD-9FEB-2D6681BD457D}">
      <dgm:prSet/>
      <dgm:spPr/>
      <dgm:t>
        <a:bodyPr/>
        <a:lstStyle/>
        <a:p>
          <a:endParaRPr lang="en-US"/>
        </a:p>
      </dgm:t>
    </dgm:pt>
    <dgm:pt modelId="{8D1EC3E5-822D-443B-981A-683A7109EF2F}" type="sibTrans" cxnId="{2CCAD73F-95C2-4FDD-9FEB-2D6681BD457D}">
      <dgm:prSet/>
      <dgm:spPr/>
      <dgm:t>
        <a:bodyPr/>
        <a:lstStyle/>
        <a:p>
          <a:endParaRPr lang="en-US"/>
        </a:p>
      </dgm:t>
    </dgm:pt>
    <dgm:pt modelId="{91E340A9-B2A7-42A7-B057-2135401A43ED}" type="pres">
      <dgm:prSet presAssocID="{AA2E1415-49E0-4FC8-9E0D-CCE377BA070E}" presName="Name0" presStyleCnt="0">
        <dgm:presLayoutVars>
          <dgm:dir/>
          <dgm:resizeHandles val="exact"/>
        </dgm:presLayoutVars>
      </dgm:prSet>
      <dgm:spPr/>
    </dgm:pt>
    <dgm:pt modelId="{5208B993-F58F-40CF-8A19-0DE7A14CBD52}" type="pres">
      <dgm:prSet presAssocID="{AA2E1415-49E0-4FC8-9E0D-CCE377BA070E}" presName="fgShape" presStyleLbl="fgShp" presStyleIdx="0" presStyleCnt="1"/>
      <dgm:spPr/>
    </dgm:pt>
    <dgm:pt modelId="{90803144-1296-4BA5-AC68-41A00ED529AF}" type="pres">
      <dgm:prSet presAssocID="{AA2E1415-49E0-4FC8-9E0D-CCE377BA070E}" presName="linComp" presStyleCnt="0"/>
      <dgm:spPr/>
    </dgm:pt>
    <dgm:pt modelId="{9D09272E-A5CC-4B83-9BAF-FD8B691A6134}" type="pres">
      <dgm:prSet presAssocID="{6557ADD8-22C5-4826-BCAA-40D541E32D10}" presName="compNode" presStyleCnt="0"/>
      <dgm:spPr/>
    </dgm:pt>
    <dgm:pt modelId="{EEE5EED7-CC21-4CD4-BF5D-A060D5E1BA59}" type="pres">
      <dgm:prSet presAssocID="{6557ADD8-22C5-4826-BCAA-40D541E32D10}" presName="bkgdShape" presStyleLbl="node1" presStyleIdx="0" presStyleCnt="3" custScaleX="90909" custScaleY="90909" custLinFactNeighborY="2898"/>
      <dgm:spPr/>
    </dgm:pt>
    <dgm:pt modelId="{089D9076-0041-438B-B393-54721F1756F4}" type="pres">
      <dgm:prSet presAssocID="{6557ADD8-22C5-4826-BCAA-40D541E32D10}" presName="nodeTx" presStyleLbl="node1" presStyleIdx="0" presStyleCnt="3">
        <dgm:presLayoutVars>
          <dgm:bulletEnabled val="1"/>
        </dgm:presLayoutVars>
      </dgm:prSet>
      <dgm:spPr/>
    </dgm:pt>
    <dgm:pt modelId="{F7AC0E5A-BBA3-4AB3-AA38-B4BB2979E6E0}" type="pres">
      <dgm:prSet presAssocID="{6557ADD8-22C5-4826-BCAA-40D541E32D10}" presName="invisiNode" presStyleLbl="node1" presStyleIdx="0" presStyleCnt="3"/>
      <dgm:spPr/>
    </dgm:pt>
    <dgm:pt modelId="{8622EF60-CF41-4EAF-B754-6DD56216424F}" type="pres">
      <dgm:prSet presAssocID="{6557ADD8-22C5-4826-BCAA-40D541E32D10}" presName="imagNode" presStyleLbl="fgImgPlace1" presStyleIdx="0" presStyleCnt="3" custLinFactNeighborX="-54" custLinFactNeighborY="9879"/>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pt>
    <dgm:pt modelId="{0D39C45A-C6DC-4EC3-BA89-44CA34A1F86E}" type="pres">
      <dgm:prSet presAssocID="{178B273F-E307-466A-8B52-36E2B7CF2CDB}" presName="sibTrans" presStyleLbl="sibTrans2D1" presStyleIdx="0" presStyleCnt="0"/>
      <dgm:spPr/>
    </dgm:pt>
    <dgm:pt modelId="{D7A4F6A1-9D35-4C2E-A8DA-27CF7B4F12CF}" type="pres">
      <dgm:prSet presAssocID="{38743FD7-0A8A-4DFA-8B2F-EFA31140D103}" presName="compNode" presStyleCnt="0"/>
      <dgm:spPr/>
    </dgm:pt>
    <dgm:pt modelId="{496844AF-314E-4C82-B9B2-716D359495E9}" type="pres">
      <dgm:prSet presAssocID="{38743FD7-0A8A-4DFA-8B2F-EFA31140D103}" presName="bkgdShape" presStyleLbl="node1" presStyleIdx="1" presStyleCnt="3" custScaleX="90909" custScaleY="90909" custLinFactNeighborY="2898"/>
      <dgm:spPr/>
    </dgm:pt>
    <dgm:pt modelId="{15770656-F9E4-4F28-955C-2120D7A5EC86}" type="pres">
      <dgm:prSet presAssocID="{38743FD7-0A8A-4DFA-8B2F-EFA31140D103}" presName="nodeTx" presStyleLbl="node1" presStyleIdx="1" presStyleCnt="3">
        <dgm:presLayoutVars>
          <dgm:bulletEnabled val="1"/>
        </dgm:presLayoutVars>
      </dgm:prSet>
      <dgm:spPr/>
    </dgm:pt>
    <dgm:pt modelId="{B449A795-FA6F-46BB-8B7B-8F5F92998123}" type="pres">
      <dgm:prSet presAssocID="{38743FD7-0A8A-4DFA-8B2F-EFA31140D103}" presName="invisiNode" presStyleLbl="node1" presStyleIdx="1" presStyleCnt="3"/>
      <dgm:spPr/>
    </dgm:pt>
    <dgm:pt modelId="{C8C06DAF-73D8-4F9E-B08C-2B48B9BE6858}" type="pres">
      <dgm:prSet presAssocID="{38743FD7-0A8A-4DFA-8B2F-EFA31140D103}" presName="imagNode" presStyleLbl="fgImgPlace1" presStyleIdx="1" presStyleCnt="3" custLinFactNeighborY="12694"/>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9000" r="-29000"/>
          </a:stretch>
        </a:blipFill>
      </dgm:spPr>
    </dgm:pt>
    <dgm:pt modelId="{207860B4-31DE-4B53-B366-321135D0FFB5}" type="pres">
      <dgm:prSet presAssocID="{58285B8E-E5D8-4B7C-B1B6-44AEC57A1E67}" presName="sibTrans" presStyleLbl="sibTrans2D1" presStyleIdx="0" presStyleCnt="0"/>
      <dgm:spPr/>
    </dgm:pt>
    <dgm:pt modelId="{EA9F7584-67D5-4544-8DD3-083C3E9BE3D3}" type="pres">
      <dgm:prSet presAssocID="{F05D39F5-CE20-43B1-B716-931CF6976715}" presName="compNode" presStyleCnt="0"/>
      <dgm:spPr/>
    </dgm:pt>
    <dgm:pt modelId="{64DC2FCC-BCCE-4EA5-87BE-C95EA004A952}" type="pres">
      <dgm:prSet presAssocID="{F05D39F5-CE20-43B1-B716-931CF6976715}" presName="bkgdShape" presStyleLbl="node1" presStyleIdx="2" presStyleCnt="3" custScaleX="90909" custScaleY="90909" custLinFactNeighborY="2898"/>
      <dgm:spPr/>
    </dgm:pt>
    <dgm:pt modelId="{5FBBAB62-FE93-4625-B929-4E3CDDAC923A}" type="pres">
      <dgm:prSet presAssocID="{F05D39F5-CE20-43B1-B716-931CF6976715}" presName="nodeTx" presStyleLbl="node1" presStyleIdx="2" presStyleCnt="3">
        <dgm:presLayoutVars>
          <dgm:bulletEnabled val="1"/>
        </dgm:presLayoutVars>
      </dgm:prSet>
      <dgm:spPr/>
    </dgm:pt>
    <dgm:pt modelId="{E6DB9BA4-948F-44AD-8472-169454A16CCC}" type="pres">
      <dgm:prSet presAssocID="{F05D39F5-CE20-43B1-B716-931CF6976715}" presName="invisiNode" presStyleLbl="node1" presStyleIdx="2" presStyleCnt="3"/>
      <dgm:spPr/>
    </dgm:pt>
    <dgm:pt modelId="{EB196B97-E0DC-456C-A311-4D89462D1BFE}" type="pres">
      <dgm:prSet presAssocID="{F05D39F5-CE20-43B1-B716-931CF6976715}" presName="imagNode" presStyleLbl="fgImgPlace1" presStyleIdx="2" presStyleCnt="3" custLinFactNeighborX="1518" custLinFactNeighborY="12694"/>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5716EA1A-13CC-4D38-8124-CC42114D8BB2}" type="presOf" srcId="{178B273F-E307-466A-8B52-36E2B7CF2CDB}" destId="{0D39C45A-C6DC-4EC3-BA89-44CA34A1F86E}" srcOrd="0" destOrd="0" presId="urn:microsoft.com/office/officeart/2005/8/layout/hList7"/>
    <dgm:cxn modelId="{F34F1F1C-B4EC-4AF0-9668-D7030725E297}" srcId="{AA2E1415-49E0-4FC8-9E0D-CCE377BA070E}" destId="{38743FD7-0A8A-4DFA-8B2F-EFA31140D103}" srcOrd="1" destOrd="0" parTransId="{B7D1B1AC-B0A3-4FEA-B8E8-A177E1A12A02}" sibTransId="{58285B8E-E5D8-4B7C-B1B6-44AEC57A1E67}"/>
    <dgm:cxn modelId="{B7AAA528-3B7A-49DB-A7D5-D299A8E7C906}" type="presOf" srcId="{6557ADD8-22C5-4826-BCAA-40D541E32D10}" destId="{089D9076-0041-438B-B393-54721F1756F4}" srcOrd="1" destOrd="0" presId="urn:microsoft.com/office/officeart/2005/8/layout/hList7"/>
    <dgm:cxn modelId="{2CCAD73F-95C2-4FDD-9FEB-2D6681BD457D}" srcId="{AA2E1415-49E0-4FC8-9E0D-CCE377BA070E}" destId="{F05D39F5-CE20-43B1-B716-931CF6976715}" srcOrd="2" destOrd="0" parTransId="{8E324DD6-22CB-45C2-96CA-E076C35F9739}" sibTransId="{8D1EC3E5-822D-443B-981A-683A7109EF2F}"/>
    <dgm:cxn modelId="{1EEEE865-E806-443B-9856-28C4C0FBB388}" srcId="{AA2E1415-49E0-4FC8-9E0D-CCE377BA070E}" destId="{6557ADD8-22C5-4826-BCAA-40D541E32D10}" srcOrd="0" destOrd="0" parTransId="{3AF7FCF6-EE71-4C54-987B-68EF4B7C5224}" sibTransId="{178B273F-E307-466A-8B52-36E2B7CF2CDB}"/>
    <dgm:cxn modelId="{A957466B-1B5D-4019-8B99-45D307FF22B6}" type="presOf" srcId="{38743FD7-0A8A-4DFA-8B2F-EFA31140D103}" destId="{15770656-F9E4-4F28-955C-2120D7A5EC86}" srcOrd="1" destOrd="0" presId="urn:microsoft.com/office/officeart/2005/8/layout/hList7"/>
    <dgm:cxn modelId="{FFFC0751-DDE5-4370-AA94-425F96BD8D89}" type="presOf" srcId="{58285B8E-E5D8-4B7C-B1B6-44AEC57A1E67}" destId="{207860B4-31DE-4B53-B366-321135D0FFB5}" srcOrd="0" destOrd="0" presId="urn:microsoft.com/office/officeart/2005/8/layout/hList7"/>
    <dgm:cxn modelId="{FF702277-4B9C-4DA5-84DA-5CEAAB814A91}" type="presOf" srcId="{AA2E1415-49E0-4FC8-9E0D-CCE377BA070E}" destId="{91E340A9-B2A7-42A7-B057-2135401A43ED}" srcOrd="0" destOrd="0" presId="urn:microsoft.com/office/officeart/2005/8/layout/hList7"/>
    <dgm:cxn modelId="{593F3FB3-AE2B-49FE-AEB1-C26F653633DE}" type="presOf" srcId="{F05D39F5-CE20-43B1-B716-931CF6976715}" destId="{5FBBAB62-FE93-4625-B929-4E3CDDAC923A}" srcOrd="1" destOrd="0" presId="urn:microsoft.com/office/officeart/2005/8/layout/hList7"/>
    <dgm:cxn modelId="{662C94BC-E5A7-4672-B719-32D22B33ABA2}" type="presOf" srcId="{F05D39F5-CE20-43B1-B716-931CF6976715}" destId="{64DC2FCC-BCCE-4EA5-87BE-C95EA004A952}" srcOrd="0" destOrd="0" presId="urn:microsoft.com/office/officeart/2005/8/layout/hList7"/>
    <dgm:cxn modelId="{8BA386DF-01BB-495C-BC6D-D4DC2C3E18B5}" type="presOf" srcId="{6557ADD8-22C5-4826-BCAA-40D541E32D10}" destId="{EEE5EED7-CC21-4CD4-BF5D-A060D5E1BA59}" srcOrd="0" destOrd="0" presId="urn:microsoft.com/office/officeart/2005/8/layout/hList7"/>
    <dgm:cxn modelId="{575C59EC-3E05-4E38-B23D-388A8EB62620}" type="presOf" srcId="{38743FD7-0A8A-4DFA-8B2F-EFA31140D103}" destId="{496844AF-314E-4C82-B9B2-716D359495E9}" srcOrd="0" destOrd="0" presId="urn:microsoft.com/office/officeart/2005/8/layout/hList7"/>
    <dgm:cxn modelId="{F64C96D3-1C4D-40B7-9917-F21F920D5F05}" type="presParOf" srcId="{91E340A9-B2A7-42A7-B057-2135401A43ED}" destId="{5208B993-F58F-40CF-8A19-0DE7A14CBD52}" srcOrd="0" destOrd="0" presId="urn:microsoft.com/office/officeart/2005/8/layout/hList7"/>
    <dgm:cxn modelId="{770B5284-2C75-4DBA-AE44-5B19A78C0E92}" type="presParOf" srcId="{91E340A9-B2A7-42A7-B057-2135401A43ED}" destId="{90803144-1296-4BA5-AC68-41A00ED529AF}" srcOrd="1" destOrd="0" presId="urn:microsoft.com/office/officeart/2005/8/layout/hList7"/>
    <dgm:cxn modelId="{103F8623-AF88-4F24-BBEF-3E88289F6232}" type="presParOf" srcId="{90803144-1296-4BA5-AC68-41A00ED529AF}" destId="{9D09272E-A5CC-4B83-9BAF-FD8B691A6134}" srcOrd="0" destOrd="0" presId="urn:microsoft.com/office/officeart/2005/8/layout/hList7"/>
    <dgm:cxn modelId="{7B6C9866-CA56-449C-8BFC-78CE3638AB94}" type="presParOf" srcId="{9D09272E-A5CC-4B83-9BAF-FD8B691A6134}" destId="{EEE5EED7-CC21-4CD4-BF5D-A060D5E1BA59}" srcOrd="0" destOrd="0" presId="urn:microsoft.com/office/officeart/2005/8/layout/hList7"/>
    <dgm:cxn modelId="{47BBC0BA-AB29-4095-889C-16AAD1B86F72}" type="presParOf" srcId="{9D09272E-A5CC-4B83-9BAF-FD8B691A6134}" destId="{089D9076-0041-438B-B393-54721F1756F4}" srcOrd="1" destOrd="0" presId="urn:microsoft.com/office/officeart/2005/8/layout/hList7"/>
    <dgm:cxn modelId="{40D06D14-8D76-4EA8-B469-3B79B410721E}" type="presParOf" srcId="{9D09272E-A5CC-4B83-9BAF-FD8B691A6134}" destId="{F7AC0E5A-BBA3-4AB3-AA38-B4BB2979E6E0}" srcOrd="2" destOrd="0" presId="urn:microsoft.com/office/officeart/2005/8/layout/hList7"/>
    <dgm:cxn modelId="{2078EEC3-78D0-44C6-98AB-3855592F5F00}" type="presParOf" srcId="{9D09272E-A5CC-4B83-9BAF-FD8B691A6134}" destId="{8622EF60-CF41-4EAF-B754-6DD56216424F}" srcOrd="3" destOrd="0" presId="urn:microsoft.com/office/officeart/2005/8/layout/hList7"/>
    <dgm:cxn modelId="{4D54C150-B812-4D06-8F66-830BEFB65C5D}" type="presParOf" srcId="{90803144-1296-4BA5-AC68-41A00ED529AF}" destId="{0D39C45A-C6DC-4EC3-BA89-44CA34A1F86E}" srcOrd="1" destOrd="0" presId="urn:microsoft.com/office/officeart/2005/8/layout/hList7"/>
    <dgm:cxn modelId="{41308B7F-9F76-4231-93C2-6E3C16D13EE0}" type="presParOf" srcId="{90803144-1296-4BA5-AC68-41A00ED529AF}" destId="{D7A4F6A1-9D35-4C2E-A8DA-27CF7B4F12CF}" srcOrd="2" destOrd="0" presId="urn:microsoft.com/office/officeart/2005/8/layout/hList7"/>
    <dgm:cxn modelId="{844530BF-E8DC-4C68-B22F-23C32EAD6470}" type="presParOf" srcId="{D7A4F6A1-9D35-4C2E-A8DA-27CF7B4F12CF}" destId="{496844AF-314E-4C82-B9B2-716D359495E9}" srcOrd="0" destOrd="0" presId="urn:microsoft.com/office/officeart/2005/8/layout/hList7"/>
    <dgm:cxn modelId="{6787B883-AF2C-4DDF-A1A9-5D91D76BB157}" type="presParOf" srcId="{D7A4F6A1-9D35-4C2E-A8DA-27CF7B4F12CF}" destId="{15770656-F9E4-4F28-955C-2120D7A5EC86}" srcOrd="1" destOrd="0" presId="urn:microsoft.com/office/officeart/2005/8/layout/hList7"/>
    <dgm:cxn modelId="{3F5BF46B-7514-4AB6-AC22-7C8DAEBB77E2}" type="presParOf" srcId="{D7A4F6A1-9D35-4C2E-A8DA-27CF7B4F12CF}" destId="{B449A795-FA6F-46BB-8B7B-8F5F92998123}" srcOrd="2" destOrd="0" presId="urn:microsoft.com/office/officeart/2005/8/layout/hList7"/>
    <dgm:cxn modelId="{DEF25600-BC4F-4C5E-AD93-93BE1CC766DA}" type="presParOf" srcId="{D7A4F6A1-9D35-4C2E-A8DA-27CF7B4F12CF}" destId="{C8C06DAF-73D8-4F9E-B08C-2B48B9BE6858}" srcOrd="3" destOrd="0" presId="urn:microsoft.com/office/officeart/2005/8/layout/hList7"/>
    <dgm:cxn modelId="{826B3C80-B1DE-425E-A0F6-91D918D3CCAB}" type="presParOf" srcId="{90803144-1296-4BA5-AC68-41A00ED529AF}" destId="{207860B4-31DE-4B53-B366-321135D0FFB5}" srcOrd="3" destOrd="0" presId="urn:microsoft.com/office/officeart/2005/8/layout/hList7"/>
    <dgm:cxn modelId="{17611E5A-767F-48D0-A9BF-32AC84956AC3}" type="presParOf" srcId="{90803144-1296-4BA5-AC68-41A00ED529AF}" destId="{EA9F7584-67D5-4544-8DD3-083C3E9BE3D3}" srcOrd="4" destOrd="0" presId="urn:microsoft.com/office/officeart/2005/8/layout/hList7"/>
    <dgm:cxn modelId="{1971ADB8-766B-4F1C-A63E-D6E5D72044B0}" type="presParOf" srcId="{EA9F7584-67D5-4544-8DD3-083C3E9BE3D3}" destId="{64DC2FCC-BCCE-4EA5-87BE-C95EA004A952}" srcOrd="0" destOrd="0" presId="urn:microsoft.com/office/officeart/2005/8/layout/hList7"/>
    <dgm:cxn modelId="{FAFBF6D4-D04E-4508-916C-5AD496BB8DEB}" type="presParOf" srcId="{EA9F7584-67D5-4544-8DD3-083C3E9BE3D3}" destId="{5FBBAB62-FE93-4625-B929-4E3CDDAC923A}" srcOrd="1" destOrd="0" presId="urn:microsoft.com/office/officeart/2005/8/layout/hList7"/>
    <dgm:cxn modelId="{CD9AACFA-6165-4C2F-8AB1-28AE3387672C}" type="presParOf" srcId="{EA9F7584-67D5-4544-8DD3-083C3E9BE3D3}" destId="{E6DB9BA4-948F-44AD-8472-169454A16CCC}" srcOrd="2" destOrd="0" presId="urn:microsoft.com/office/officeart/2005/8/layout/hList7"/>
    <dgm:cxn modelId="{69ADAACB-BC9A-4060-B5BA-D742704A8959}" type="presParOf" srcId="{EA9F7584-67D5-4544-8DD3-083C3E9BE3D3}" destId="{EB196B97-E0DC-456C-A311-4D89462D1BFE}"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5EED7-CC21-4CD4-BF5D-A060D5E1BA59}">
      <dsp:nvSpPr>
        <dsp:cNvPr id="0" name=""/>
        <dsp:cNvSpPr/>
      </dsp:nvSpPr>
      <dsp:spPr>
        <a:xfrm>
          <a:off x="190734" y="738916"/>
          <a:ext cx="3852097" cy="738908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Permitted</a:t>
          </a:r>
        </a:p>
      </dsp:txBody>
      <dsp:txXfrm>
        <a:off x="190734" y="3694549"/>
        <a:ext cx="3852097" cy="2955633"/>
      </dsp:txXfrm>
    </dsp:sp>
    <dsp:sp modelId="{8622EF60-CF41-4EAF-B754-6DD56216424F}">
      <dsp:nvSpPr>
        <dsp:cNvPr id="0" name=""/>
        <dsp:cNvSpPr/>
      </dsp:nvSpPr>
      <dsp:spPr>
        <a:xfrm>
          <a:off x="762009" y="939796"/>
          <a:ext cx="2706624" cy="270662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96844AF-314E-4C82-B9B2-716D359495E9}">
      <dsp:nvSpPr>
        <dsp:cNvPr id="0" name=""/>
        <dsp:cNvSpPr/>
      </dsp:nvSpPr>
      <dsp:spPr>
        <a:xfrm>
          <a:off x="4169951" y="738916"/>
          <a:ext cx="3852097" cy="7389083"/>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Prohibited</a:t>
          </a:r>
        </a:p>
      </dsp:txBody>
      <dsp:txXfrm>
        <a:off x="4169951" y="3694549"/>
        <a:ext cx="3852097" cy="2955633"/>
      </dsp:txXfrm>
    </dsp:sp>
    <dsp:sp modelId="{C8C06DAF-73D8-4F9E-B08C-2B48B9BE6858}">
      <dsp:nvSpPr>
        <dsp:cNvPr id="0" name=""/>
        <dsp:cNvSpPr/>
      </dsp:nvSpPr>
      <dsp:spPr>
        <a:xfrm>
          <a:off x="4742688" y="1015987"/>
          <a:ext cx="2706624" cy="2706624"/>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9000" r="-2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4DC2FCC-BCCE-4EA5-87BE-C95EA004A952}">
      <dsp:nvSpPr>
        <dsp:cNvPr id="0" name=""/>
        <dsp:cNvSpPr/>
      </dsp:nvSpPr>
      <dsp:spPr>
        <a:xfrm>
          <a:off x="8149167" y="738916"/>
          <a:ext cx="3852097" cy="7389083"/>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marL="0" lvl="0" indent="0" algn="ctr" defTabSz="2000250">
            <a:lnSpc>
              <a:spcPct val="90000"/>
            </a:lnSpc>
            <a:spcBef>
              <a:spcPct val="0"/>
            </a:spcBef>
            <a:spcAft>
              <a:spcPct val="35000"/>
            </a:spcAft>
            <a:buNone/>
          </a:pPr>
          <a:r>
            <a:rPr lang="en-US" sz="4500" kern="1200" dirty="0"/>
            <a:t>Permitted within specifications</a:t>
          </a:r>
        </a:p>
      </dsp:txBody>
      <dsp:txXfrm>
        <a:off x="8149167" y="3694549"/>
        <a:ext cx="3852097" cy="2955633"/>
      </dsp:txXfrm>
    </dsp:sp>
    <dsp:sp modelId="{EB196B97-E0DC-456C-A311-4D89462D1BFE}">
      <dsp:nvSpPr>
        <dsp:cNvPr id="0" name=""/>
        <dsp:cNvSpPr/>
      </dsp:nvSpPr>
      <dsp:spPr>
        <a:xfrm>
          <a:off x="8762991" y="1015987"/>
          <a:ext cx="2706624" cy="27066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208B993-F58F-40CF-8A19-0DE7A14CBD52}">
      <dsp:nvSpPr>
        <dsp:cNvPr id="0" name=""/>
        <dsp:cNvSpPr/>
      </dsp:nvSpPr>
      <dsp:spPr>
        <a:xfrm>
          <a:off x="659132" y="6502400"/>
          <a:ext cx="10873734" cy="1219200"/>
        </a:xfrm>
        <a:prstGeom prst="lef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4" name="Picture 3" descr="A pie chart with numbers and a number of different colors&#10;&#10;AI-generated content may be incorrect.">
          <a:extLst xmlns:a="http://schemas.openxmlformats.org/drawingml/2006/main">
            <a:ext uri="{FF2B5EF4-FFF2-40B4-BE49-F238E27FC236}">
              <a16:creationId xmlns:a16="http://schemas.microsoft.com/office/drawing/2014/main" id="{321F6070-FA52-E752-EC16-38018010FB9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421694" y="0"/>
          <a:ext cx="11018705" cy="6096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63B7B-957E-4794-8300-3861D7DFE746}" type="datetimeFigureOut">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9CBFF-75DC-409E-8E9B-C7C24C88FC76}" type="slidenum">
              <a:t>‹#›</a:t>
            </a:fld>
            <a:endParaRPr lang="en-US"/>
          </a:p>
        </p:txBody>
      </p:sp>
    </p:spTree>
    <p:extLst>
      <p:ext uri="{BB962C8B-B14F-4D97-AF65-F5344CB8AC3E}">
        <p14:creationId xmlns:p14="http://schemas.microsoft.com/office/powerpoint/2010/main" val="53383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7468-D845-6232-BCA7-A58B4F8FD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1C620-F2FE-4068-F244-56CC6796E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6D3C6-FB89-4F1E-1675-449D538BB375}"/>
              </a:ext>
            </a:extLst>
          </p:cNvPr>
          <p:cNvSpPr>
            <a:spLocks noGrp="1"/>
          </p:cNvSpPr>
          <p:nvPr>
            <p:ph type="body" idx="1"/>
          </p:nvPr>
        </p:nvSpPr>
        <p:spPr/>
        <p:txBody>
          <a:bodyPr/>
          <a:lstStyle/>
          <a:p>
            <a:r>
              <a:rPr lang="en-US" dirty="0"/>
              <a:t>Villainizing AI will not help prevent acts of misconduct. Students often think the instructor won’t be able to tell the difference. </a:t>
            </a:r>
          </a:p>
        </p:txBody>
      </p:sp>
      <p:sp>
        <p:nvSpPr>
          <p:cNvPr id="4" name="Slide Number Placeholder 3">
            <a:extLst>
              <a:ext uri="{FF2B5EF4-FFF2-40B4-BE49-F238E27FC236}">
                <a16:creationId xmlns:a16="http://schemas.microsoft.com/office/drawing/2014/main" id="{0D066116-077C-D606-F1F6-8AED2536B293}"/>
              </a:ext>
            </a:extLst>
          </p:cNvPr>
          <p:cNvSpPr>
            <a:spLocks noGrp="1"/>
          </p:cNvSpPr>
          <p:nvPr>
            <p:ph type="sldNum" sz="quarter" idx="5"/>
          </p:nvPr>
        </p:nvSpPr>
        <p:spPr/>
        <p:txBody>
          <a:bodyPr/>
          <a:lstStyle/>
          <a:p>
            <a:fld id="{8B802940-44DC-4B4E-ACCF-F347B2DA5B0F}" type="slidenum">
              <a:rPr lang="en-US" smtClean="0"/>
              <a:t>10</a:t>
            </a:fld>
            <a:endParaRPr lang="en-US"/>
          </a:p>
        </p:txBody>
      </p:sp>
    </p:spTree>
    <p:extLst>
      <p:ext uri="{BB962C8B-B14F-4D97-AF65-F5344CB8AC3E}">
        <p14:creationId xmlns:p14="http://schemas.microsoft.com/office/powerpoint/2010/main" val="123006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is a supportive tool, not a substitute for learning.</a:t>
            </a:r>
          </a:p>
          <a:p>
            <a:r>
              <a:rPr lang="en-US" dirty="0"/>
              <a:t>It should enhance understanding, not complete assignments on a student’s behalf. Also, always cross-check AI outputs for accuracy and bias.</a:t>
            </a:r>
          </a:p>
          <a:p>
            <a:endParaRPr lang="en-US" dirty="0"/>
          </a:p>
          <a:p>
            <a:r>
              <a:rPr lang="en-US" dirty="0"/>
              <a:t>On one hand, AI can genuinely help students learn by offering quick feedback, personalized tutoring, and creative brainstorming support. It can enhance understanding and save time, which is especially valuable for student-athletes managing tight schedules.</a:t>
            </a:r>
          </a:p>
          <a:p>
            <a:endParaRPr lang="en-US" dirty="0"/>
          </a:p>
          <a:p>
            <a:r>
              <a:rPr lang="en-US" dirty="0"/>
              <a:t>However, when AI is misused — for example, when students use it to generate entire assignments without contributing their own effort — it crosses into academic integrity concerns.</a:t>
            </a:r>
          </a:p>
          <a:p>
            <a:endParaRPr lang="en-US" dirty="0"/>
          </a:p>
          <a:p>
            <a:r>
              <a:rPr lang="en-US" dirty="0"/>
              <a:t>The challenge is helping students understand where the line is between helpful assistance and unethical shortcuts. This is a learning curve not just for students, but for educators and support staff as well.</a:t>
            </a:r>
          </a:p>
          <a:p>
            <a:endParaRPr lang="en-US" dirty="0"/>
          </a:p>
          <a:p>
            <a:r>
              <a:rPr lang="en-US" dirty="0"/>
              <a:t>The takeaway here is that AI is not inherently good or bad — it depends on how it’s used. Our role is to guide student-athletes to use these tools to enhance learning while maintaining integrity.</a:t>
            </a:r>
          </a:p>
          <a:p>
            <a:endParaRPr lang="en-US" dirty="0"/>
          </a:p>
          <a:p>
            <a:r>
              <a:rPr lang="en-US" dirty="0"/>
              <a:t>One major challenge is that policies vary widely between  departments and even individual instructors.</a:t>
            </a:r>
          </a:p>
          <a:p>
            <a:endParaRPr lang="en-US" dirty="0"/>
          </a:p>
          <a:p>
            <a:r>
              <a:rPr lang="en-US" dirty="0"/>
              <a:t>As support professionals working with student-athletes, it’s crucial that we stay informed about our own institution’s policies — and help translate them for our students in clear, practical language.</a:t>
            </a:r>
          </a:p>
          <a:p>
            <a:endParaRPr lang="en-US" dirty="0"/>
          </a:p>
          <a:p>
            <a:r>
              <a:rPr lang="en-US" dirty="0"/>
              <a:t>To uphold academic integrity, universities are investing in AI-detection tools such as Turnitin’s AI-detection feature. Detection is only part of the solution. The bigger goal is fostering a culture of integrity, so students choose ethical paths before detection even becomes necessary.</a:t>
            </a:r>
          </a:p>
          <a:p>
            <a:endParaRPr lang="en-US" dirty="0"/>
          </a:p>
        </p:txBody>
      </p:sp>
      <p:sp>
        <p:nvSpPr>
          <p:cNvPr id="4" name="Slide Number Placeholder 3"/>
          <p:cNvSpPr>
            <a:spLocks noGrp="1"/>
          </p:cNvSpPr>
          <p:nvPr>
            <p:ph type="sldNum" sz="quarter" idx="5"/>
          </p:nvPr>
        </p:nvSpPr>
        <p:spPr/>
        <p:txBody>
          <a:bodyPr/>
          <a:lstStyle/>
          <a:p>
            <a:fld id="{B109FC84-02C7-4C09-923C-6601798ADC9D}" type="slidenum">
              <a:rPr lang="en-US" smtClean="0"/>
              <a:t>11</a:t>
            </a:fld>
            <a:endParaRPr lang="en-US"/>
          </a:p>
        </p:txBody>
      </p:sp>
    </p:spTree>
    <p:extLst>
      <p:ext uri="{BB962C8B-B14F-4D97-AF65-F5344CB8AC3E}">
        <p14:creationId xmlns:p14="http://schemas.microsoft.com/office/powerpoint/2010/main" val="88122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look at the course syllabus and share if AI per permitted, prohibited, or permitted within specifications. Then ask them to pull out their phones and complete the acknowledgement. This should only take about 2 minutes. </a:t>
            </a:r>
          </a:p>
        </p:txBody>
      </p:sp>
      <p:sp>
        <p:nvSpPr>
          <p:cNvPr id="4" name="Slide Number Placeholder 3"/>
          <p:cNvSpPr>
            <a:spLocks noGrp="1"/>
          </p:cNvSpPr>
          <p:nvPr>
            <p:ph type="sldNum" sz="quarter" idx="5"/>
          </p:nvPr>
        </p:nvSpPr>
        <p:spPr/>
        <p:txBody>
          <a:bodyPr/>
          <a:lstStyle/>
          <a:p>
            <a:fld id="{5709CBFF-75DC-409E-8E9B-C7C24C88FC76}" type="slidenum">
              <a:rPr lang="en-US" smtClean="0"/>
              <a:t>12</a:t>
            </a:fld>
            <a:endParaRPr lang="en-US"/>
          </a:p>
        </p:txBody>
      </p:sp>
    </p:spTree>
    <p:extLst>
      <p:ext uri="{BB962C8B-B14F-4D97-AF65-F5344CB8AC3E}">
        <p14:creationId xmlns:p14="http://schemas.microsoft.com/office/powerpoint/2010/main" val="103176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Caption">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2591906" y="845332"/>
            <a:ext cx="13104188" cy="6089307"/>
          </a:xfrm>
          <a:custGeom>
            <a:avLst/>
            <a:gdLst/>
            <a:ahLst/>
            <a:cxnLst/>
            <a:rect l="l" t="t" r="r" b="b"/>
            <a:pathLst>
              <a:path w="13104188" h="6089307">
                <a:moveTo>
                  <a:pt x="0" y="0"/>
                </a:moveTo>
                <a:lnTo>
                  <a:pt x="13104188" y="0"/>
                </a:lnTo>
                <a:lnTo>
                  <a:pt x="13104188" y="6089306"/>
                </a:lnTo>
                <a:lnTo>
                  <a:pt x="0" y="6089306"/>
                </a:lnTo>
                <a:lnTo>
                  <a:pt x="0" y="0"/>
                </a:lnTo>
                <a:close/>
              </a:path>
            </a:pathLst>
          </a:custGeom>
          <a:blipFill>
            <a:blip r:embed="rId3"/>
            <a:stretch>
              <a:fillRect/>
            </a:stretch>
          </a:blipFill>
        </p:spPr>
        <p:txBody>
          <a:bodyPr/>
          <a:lstStyle/>
          <a:p>
            <a:endParaRPr lang="en-US"/>
          </a:p>
        </p:txBody>
      </p:sp>
      <p:sp>
        <p:nvSpPr>
          <p:cNvPr id="5" name="fixed: Overview- LSU Student Advocacy &amp; Accountabilty" hidden="1">
            <a:extLst>
              <a:ext uri="{FF2B5EF4-FFF2-40B4-BE49-F238E27FC236}">
                <a16:creationId xmlns:a16="http://schemas.microsoft.com/office/drawing/2014/main" id="{D37BE11B-49F7-2ED4-80FA-7B4C1C8DB225}"/>
              </a:ext>
            </a:extLst>
          </p:cNvPr>
          <p:cNvSpPr>
            <a:spLocks noGrp="1"/>
          </p:cNvSpPr>
          <p:nvPr>
            <p:ph type="title" idx="4294967295"/>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1F6B-6698-4472-9886-773856710BD8}"/>
            </a:ext>
          </a:extLst>
        </p:cNvPr>
        <p:cNvGrpSpPr/>
        <p:nvPr/>
      </p:nvGrpSpPr>
      <p:grpSpPr>
        <a:xfrm>
          <a:off x="0" y="0"/>
          <a:ext cx="0" cy="0"/>
          <a:chOff x="0" y="0"/>
          <a:chExt cx="0" cy="0"/>
        </a:xfrm>
      </p:grpSpPr>
      <p:sp>
        <p:nvSpPr>
          <p:cNvPr id="2" name="Text Placeholder">
            <a:extLst>
              <a:ext uri="{FF2B5EF4-FFF2-40B4-BE49-F238E27FC236}">
                <a16:creationId xmlns:a16="http://schemas.microsoft.com/office/drawing/2014/main" id="{4AABF739-65D6-3C85-D553-EC2232BAA71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
            <a:extLst>
              <a:ext uri="{FF2B5EF4-FFF2-40B4-BE49-F238E27FC236}">
                <a16:creationId xmlns:a16="http://schemas.microsoft.com/office/drawing/2014/main" id="{42DC4FBE-00C4-27D9-0588-90D8AA21E9EB}"/>
              </a:ext>
            </a:extLst>
          </p:cNvPr>
          <p:cNvSpPr txBox="1">
            <a:spLocks noGrp="1" noRot="1" noMove="1" noResize="1" noEditPoints="1" noAdjustHandles="1" noChangeArrowheads="1" noChangeShapeType="1"/>
          </p:cNvSpPr>
          <p:nvPr>
            <p:ph type="title" idx="4294967295"/>
          </p:nvPr>
        </p:nvSpPr>
        <p:spPr>
          <a:xfrm>
            <a:off x="1905000" y="3300206"/>
            <a:ext cx="14478000" cy="36865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000000"/>
                </a:solidFill>
                <a:effectLst/>
                <a:uLnTx/>
                <a:uFillTx/>
                <a:latin typeface="+mj-lt"/>
                <a:ea typeface="Georgia Pro Bold"/>
                <a:cs typeface="Georgia Pro Bold"/>
                <a:sym typeface="Georgia Pro Bold"/>
              </a:rPr>
              <a:t>Use of AI is not inherently bad…</a:t>
            </a:r>
          </a:p>
          <a:p>
            <a:pPr marL="0" marR="0" lvl="0" indent="0" algn="ctr" defTabSz="914400" rtl="0" eaLnBrk="1" fontAlgn="auto" latinLnBrk="0" hangingPunct="1">
              <a:lnSpc>
                <a:spcPts val="7279"/>
              </a:lnSpc>
              <a:spcBef>
                <a:spcPts val="0"/>
              </a:spcBef>
              <a:spcAft>
                <a:spcPts val="0"/>
              </a:spcAft>
              <a:buClrTx/>
              <a:buSzTx/>
              <a:buFontTx/>
              <a:buNone/>
              <a:tabLst/>
              <a:defRPr/>
            </a:pPr>
            <a:endParaRPr kumimoji="0" lang="en-US" sz="5199" b="0" i="0" u="none" strike="noStrike" kern="1200" cap="none" spc="0" normalizeH="0" baseline="0" noProof="0" dirty="0">
              <a:ln>
                <a:noFill/>
              </a:ln>
              <a:solidFill>
                <a:srgbClr val="000000"/>
              </a:solidFill>
              <a:effectLst/>
              <a:uLnTx/>
              <a:uFillTx/>
              <a:latin typeface="+mj-lt"/>
              <a:ea typeface="Georgia Pro Bold"/>
              <a:cs typeface="Georgia Pro Bold"/>
              <a:sym typeface="Georgia Pro Bold"/>
            </a:endParaRPr>
          </a:p>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000000"/>
                </a:solidFill>
                <a:effectLst/>
                <a:uLnTx/>
                <a:uFillTx/>
                <a:latin typeface="+mj-lt"/>
                <a:ea typeface="Georgia Pro Bold"/>
                <a:cs typeface="Georgia Pro Bold"/>
                <a:sym typeface="Georgia Pro Bold"/>
              </a:rPr>
              <a:t>Submission of work that is </a:t>
            </a:r>
            <a:r>
              <a:rPr kumimoji="0" lang="en-US" sz="5199" b="0" i="0" u="sng" strike="noStrike" kern="1200" cap="none" spc="0" normalizeH="0" baseline="0" noProof="0" dirty="0">
                <a:ln>
                  <a:noFill/>
                </a:ln>
                <a:solidFill>
                  <a:srgbClr val="000000"/>
                </a:solidFill>
                <a:effectLst/>
                <a:uLnTx/>
                <a:uFillTx/>
                <a:latin typeface="+mj-lt"/>
                <a:ea typeface="Georgia Pro Bold"/>
                <a:cs typeface="Georgia Pro Bold"/>
                <a:sym typeface="Georgia Pro Bold"/>
              </a:rPr>
              <a:t>not representative of a student’s own knowledge and skills</a:t>
            </a:r>
            <a:r>
              <a:rPr kumimoji="0" lang="en-US" sz="5199" b="0" i="0" u="none" strike="noStrike" kern="1200" cap="none" spc="0" normalizeH="0" baseline="0" noProof="0" dirty="0">
                <a:ln>
                  <a:noFill/>
                </a:ln>
                <a:solidFill>
                  <a:srgbClr val="000000"/>
                </a:solidFill>
                <a:effectLst/>
                <a:uLnTx/>
                <a:uFillTx/>
                <a:latin typeface="+mj-lt"/>
                <a:ea typeface="Georgia Pro Bold"/>
                <a:cs typeface="Georgia Pro Bold"/>
                <a:sym typeface="Georgia Pro Bold"/>
              </a:rPr>
              <a:t> is the problem.</a:t>
            </a:r>
          </a:p>
        </p:txBody>
      </p:sp>
      <p:sp>
        <p:nvSpPr>
          <p:cNvPr id="5" name="Title">
            <a:extLst>
              <a:ext uri="{FF2B5EF4-FFF2-40B4-BE49-F238E27FC236}">
                <a16:creationId xmlns:a16="http://schemas.microsoft.com/office/drawing/2014/main" id="{35341ABF-1830-304B-CA60-A076344A4FF1}"/>
              </a:ext>
            </a:extLst>
          </p:cNvPr>
          <p:cNvSpPr txBox="1">
            <a:spLocks noGrp="1" noRot="1" noMove="1" noResize="1" noEditPoints="1" noAdjustHandles="1" noChangeArrowheads="1" noChangeShapeType="1"/>
          </p:cNvSpPr>
          <p:nvPr/>
        </p:nvSpPr>
        <p:spPr>
          <a:xfrm>
            <a:off x="1746167" y="-30373"/>
            <a:ext cx="15246433" cy="1487587"/>
          </a:xfrm>
          <a:prstGeom prst="rect">
            <a:avLst/>
          </a:prstGeom>
        </p:spPr>
        <p:txBody>
          <a:bodyPr wrap="square" lIns="0" tIns="0" rIns="0" bIns="0" rtlCol="0" anchor="t">
            <a:spAutoFit/>
          </a:bodyPr>
          <a:lstStyle/>
          <a:p>
            <a:pPr algn="ctr">
              <a:lnSpc>
                <a:spcPts val="12880"/>
              </a:lnSpc>
            </a:pPr>
            <a:r>
              <a:rPr lang="en-US" sz="7200" dirty="0">
                <a:solidFill>
                  <a:srgbClr val="FFBD59"/>
                </a:solidFill>
                <a:latin typeface="Georgia Pro Bold"/>
                <a:ea typeface="Georgia Pro Bold"/>
                <a:cs typeface="Georgia Pro Bold"/>
                <a:sym typeface="Georgia Pro Bold"/>
              </a:rPr>
              <a:t>AI Software continued</a:t>
            </a:r>
            <a:endParaRPr lang="en-US" sz="7200" dirty="0">
              <a:solidFill>
                <a:srgbClr val="FFBD59"/>
              </a:solidFill>
              <a:latin typeface="Georgia Pro Bold"/>
              <a:ea typeface="Georgia Pro Bold"/>
              <a:cs typeface="Georgia Pro Bold"/>
            </a:endParaRPr>
          </a:p>
        </p:txBody>
      </p:sp>
    </p:spTree>
    <p:extLst>
      <p:ext uri="{BB962C8B-B14F-4D97-AF65-F5344CB8AC3E}">
        <p14:creationId xmlns:p14="http://schemas.microsoft.com/office/powerpoint/2010/main" val="73531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LSU Trends: AI software slide ">
            <a:extLst>
              <a:ext uri="{C183D7F6-B498-43B3-948B-1728B52AA6E4}">
                <adec:decorative xmlns:adec="http://schemas.microsoft.com/office/drawing/2017/decorative" val="0"/>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a:spLocks noGrp="1"/>
          </p:cNvSpPr>
          <p:nvPr>
            <p:ph type="title" idx="4294967295"/>
          </p:nvPr>
        </p:nvSpPr>
        <p:spPr>
          <a:xfrm>
            <a:off x="1684569" y="-30373"/>
            <a:ext cx="15231831" cy="14875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2880"/>
              </a:lnSpc>
              <a:spcBef>
                <a:spcPts val="0"/>
              </a:spcBef>
              <a:defRPr/>
            </a:pPr>
            <a:r>
              <a:rPr lang="en-US" sz="7200" dirty="0">
                <a:solidFill>
                  <a:srgbClr val="FFBD59"/>
                </a:solidFill>
                <a:latin typeface="Georgia Pro Bold"/>
                <a:sym typeface="Georgia Pro Bold"/>
              </a:rPr>
              <a:t>Spectrum of Permissible Use</a:t>
            </a:r>
            <a:endParaRPr lang="en-US" dirty="0"/>
          </a:p>
        </p:txBody>
      </p:sp>
      <p:graphicFrame>
        <p:nvGraphicFramePr>
          <p:cNvPr id="9" name="Diagram 8">
            <a:extLst>
              <a:ext uri="{FF2B5EF4-FFF2-40B4-BE49-F238E27FC236}">
                <a16:creationId xmlns:a16="http://schemas.microsoft.com/office/drawing/2014/main" id="{0A8E53DD-AC90-981E-A228-CE2DEAA4DC3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038883"/>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73FE5-B743-4189-4398-054C3A39B8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C3A09B-3E5A-0DC9-FDE7-35A9D3D0E978}"/>
              </a:ex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74861F31-D433-4B0A-FD24-E75E913FB2F7}"/>
              </a:ext>
            </a:extLst>
          </p:cNvPr>
          <p:cNvSpPr txBox="1">
            <a:spLocks noGrp="1"/>
          </p:cNvSpPr>
          <p:nvPr>
            <p:ph type="title" idx="4294967295"/>
          </p:nvPr>
        </p:nvSpPr>
        <p:spPr>
          <a:xfrm>
            <a:off x="-61372" y="0"/>
            <a:ext cx="18105090" cy="1446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2880"/>
              </a:lnSpc>
              <a:spcBef>
                <a:spcPts val="0"/>
              </a:spcBef>
              <a:defRPr/>
            </a:pPr>
            <a:r>
              <a:rPr lang="en-US" sz="5400" dirty="0">
                <a:solidFill>
                  <a:srgbClr val="FFFFFF"/>
                </a:solidFill>
                <a:latin typeface="Georgia Pro Bold"/>
              </a:rPr>
              <a:t>Generative AI Course Acknowledgement</a:t>
            </a:r>
          </a:p>
        </p:txBody>
      </p:sp>
      <p:pic>
        <p:nvPicPr>
          <p:cNvPr id="5" name="Picture 4">
            <a:extLst>
              <a:ext uri="{FF2B5EF4-FFF2-40B4-BE49-F238E27FC236}">
                <a16:creationId xmlns:a16="http://schemas.microsoft.com/office/drawing/2014/main" id="{034994E6-5D99-699C-BA09-89D0CF4AE9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714500"/>
            <a:ext cx="8305800" cy="8305800"/>
          </a:xfrm>
          <a:prstGeom prst="rect">
            <a:avLst/>
          </a:prstGeom>
        </p:spPr>
      </p:pic>
    </p:spTree>
    <p:extLst>
      <p:ext uri="{BB962C8B-B14F-4D97-AF65-F5344CB8AC3E}">
        <p14:creationId xmlns:p14="http://schemas.microsoft.com/office/powerpoint/2010/main" val="3958078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F3490-7D9A-8309-9B9E-B30D3AEEDE6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1294" y="1569107"/>
            <a:ext cx="12192000" cy="8407927"/>
          </a:xfrm>
          <a:prstGeom prst="rect">
            <a:avLst/>
          </a:prstGeom>
        </p:spPr>
      </p:pic>
      <p:sp>
        <p:nvSpPr>
          <p:cNvPr id="2" name="Freeform 2">
            <a:extLst>
              <a:ext uri="{C183D7F6-B498-43B3-948B-1728B52AA6E4}">
                <adec:decorative xmlns:adec="http://schemas.microsoft.com/office/drawing/2017/decorative" val="1"/>
              </a:ext>
            </a:extLst>
          </p:cNvPr>
          <p:cNvSpPr/>
          <p:nvPr/>
        </p:nvSpPr>
        <p:spPr>
          <a:xfrm>
            <a:off x="0" y="-30373"/>
            <a:ext cx="18288000" cy="1575971"/>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a:spLocks noGrp="1"/>
          </p:cNvSpPr>
          <p:nvPr>
            <p:ph type="title" idx="4294967295"/>
          </p:nvPr>
        </p:nvSpPr>
        <p:spPr>
          <a:xfrm>
            <a:off x="12573000" y="3952591"/>
            <a:ext cx="4837906" cy="18204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000000"/>
                </a:solidFill>
                <a:effectLst/>
                <a:uLnTx/>
                <a:uFillTx/>
                <a:latin typeface="Georgia Pro Bold"/>
                <a:ea typeface="Georgia Pro Bold"/>
                <a:cs typeface="Georgia Pro Bold"/>
                <a:sym typeface="Georgia Pro Bold"/>
              </a:rPr>
              <a:t>Grammarly </a:t>
            </a:r>
            <a:r>
              <a:rPr kumimoji="0" lang="en-US" sz="5199" b="0" i="0" u="sng" strike="noStrike" kern="1200" cap="none" spc="0" normalizeH="0" baseline="0" noProof="0" dirty="0">
                <a:ln>
                  <a:noFill/>
                </a:ln>
                <a:solidFill>
                  <a:srgbClr val="000000"/>
                </a:solidFill>
                <a:effectLst/>
                <a:uLnTx/>
                <a:uFillTx/>
                <a:latin typeface="Georgia Pro Bold"/>
                <a:ea typeface="Georgia Pro Bold"/>
                <a:cs typeface="Georgia Pro Bold"/>
                <a:sym typeface="Georgia Pro Bold"/>
              </a:rPr>
              <a:t>IS</a:t>
            </a:r>
          </a:p>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000000"/>
                </a:solidFill>
                <a:effectLst/>
                <a:uLnTx/>
                <a:uFillTx/>
                <a:latin typeface="Georgia Pro Bold"/>
                <a:ea typeface="Georgia Pro Bold"/>
                <a:cs typeface="Georgia Pro Bold"/>
                <a:sym typeface="Georgia Pro Bold"/>
              </a:rPr>
              <a:t> AI Software</a:t>
            </a:r>
          </a:p>
        </p:txBody>
      </p:sp>
      <p:sp>
        <p:nvSpPr>
          <p:cNvPr id="5" name="TextBox 5"/>
          <p:cNvSpPr txBox="1"/>
          <p:nvPr/>
        </p:nvSpPr>
        <p:spPr>
          <a:xfrm>
            <a:off x="1746167" y="-30373"/>
            <a:ext cx="15246433" cy="1513876"/>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Georgia Pro Bold"/>
                <a:ea typeface="Georgia Pro Bold"/>
                <a:cs typeface="Georgia Pro Bold"/>
                <a:sym typeface="Georgia Pro Bold"/>
              </a:rPr>
              <a:t>LSU Trends: </a:t>
            </a:r>
            <a:r>
              <a:rPr lang="en-US" sz="9200" dirty="0">
                <a:solidFill>
                  <a:srgbClr val="FFBD59"/>
                </a:solidFill>
                <a:latin typeface="Georgia Pro Bold"/>
                <a:ea typeface="Georgia Pro Bold"/>
                <a:cs typeface="Georgia Pro Bold"/>
                <a:sym typeface="Georgia Pro Bold"/>
              </a:rPr>
              <a:t>Grammarly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a:spLocks noGrp="1"/>
          </p:cNvSpPr>
          <p:nvPr>
            <p:ph type="title" idx="4294967295"/>
          </p:nvPr>
        </p:nvSpPr>
        <p:spPr>
          <a:xfrm>
            <a:off x="2688084" y="-30373"/>
            <a:ext cx="13237716" cy="15138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LSU Trends: </a:t>
            </a:r>
            <a:r>
              <a:rPr kumimoji="0" lang="en-US" sz="9200" b="0" i="0" u="none" strike="noStrike" kern="1200" cap="none" spc="0" normalizeH="0" baseline="0" noProof="0" dirty="0">
                <a:ln>
                  <a:noFill/>
                </a:ln>
                <a:solidFill>
                  <a:srgbClr val="FFBD59"/>
                </a:solidFill>
                <a:effectLst/>
                <a:uLnTx/>
                <a:uFillTx/>
                <a:latin typeface="Georgia Pro Bold"/>
                <a:ea typeface="Georgia Pro Bold"/>
                <a:cs typeface="Georgia Pro Bold"/>
                <a:sym typeface="Georgia Pro Bold"/>
              </a:rPr>
              <a:t>Turnitin</a:t>
            </a:r>
          </a:p>
        </p:txBody>
      </p:sp>
      <p:pic>
        <p:nvPicPr>
          <p:cNvPr id="6" name="Picture 5">
            <a:extLst>
              <a:ext uri="{FF2B5EF4-FFF2-40B4-BE49-F238E27FC236}">
                <a16:creationId xmlns:a16="http://schemas.microsoft.com/office/drawing/2014/main" id="{3EAEC275-107A-B9B9-DD4E-DD1B8E4DCFF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89" y="1714500"/>
            <a:ext cx="16110222" cy="8215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F2689-42ED-2DBF-DD02-E6EB5FDBD3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71F25C-6BAE-14DC-8598-D42F1350DFD5}"/>
              </a:ex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8FB1A668-C318-D0C8-014B-7FCFBE9D29A2}"/>
              </a:ext>
            </a:extLst>
          </p:cNvPr>
          <p:cNvSpPr txBox="1">
            <a:spLocks noGrp="1"/>
          </p:cNvSpPr>
          <p:nvPr>
            <p:ph type="title" idx="4294967295"/>
          </p:nvPr>
        </p:nvSpPr>
        <p:spPr>
          <a:xfrm>
            <a:off x="-61372" y="0"/>
            <a:ext cx="18105090" cy="15138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LSU Trends: </a:t>
            </a:r>
            <a:r>
              <a:rPr kumimoji="0" lang="en-US" sz="9200" b="0" i="0" u="none" strike="noStrike" kern="1200" cap="none" spc="0" normalizeH="0" baseline="0" noProof="0" dirty="0">
                <a:ln>
                  <a:noFill/>
                </a:ln>
                <a:solidFill>
                  <a:srgbClr val="FFBD59"/>
                </a:solidFill>
                <a:effectLst/>
                <a:uLnTx/>
                <a:uFillTx/>
                <a:latin typeface="Georgia Pro Bold"/>
                <a:ea typeface="Georgia Pro Bold"/>
                <a:cs typeface="Georgia Pro Bold"/>
                <a:sym typeface="Georgia Pro Bold"/>
              </a:rPr>
              <a:t>Version History</a:t>
            </a:r>
          </a:p>
        </p:txBody>
      </p:sp>
      <p:pic>
        <p:nvPicPr>
          <p:cNvPr id="6" name="Picture 5">
            <a:extLst>
              <a:ext uri="{FF2B5EF4-FFF2-40B4-BE49-F238E27FC236}">
                <a16:creationId xmlns:a16="http://schemas.microsoft.com/office/drawing/2014/main" id="{5DB79B39-EFF4-61E4-BB97-AABA8AB713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5" y="1590675"/>
            <a:ext cx="17926050" cy="8658225"/>
          </a:xfrm>
          <a:prstGeom prst="rect">
            <a:avLst/>
          </a:prstGeom>
        </p:spPr>
      </p:pic>
    </p:spTree>
    <p:extLst>
      <p:ext uri="{BB962C8B-B14F-4D97-AF65-F5344CB8AC3E}">
        <p14:creationId xmlns:p14="http://schemas.microsoft.com/office/powerpoint/2010/main" val="66410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9DF44-0091-C136-94D1-9F5DB1048F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1C098F-00BC-5525-A2C2-4FE85574646A}"/>
              </a:ex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94CA5091-FB46-CC1E-4841-BBECFD9E5B9F}"/>
              </a:ext>
            </a:extLst>
          </p:cNvPr>
          <p:cNvSpPr txBox="1">
            <a:spLocks noGrp="1"/>
          </p:cNvSpPr>
          <p:nvPr>
            <p:ph type="title" idx="4294967295"/>
          </p:nvPr>
        </p:nvSpPr>
        <p:spPr>
          <a:xfrm>
            <a:off x="1505580" y="3467100"/>
            <a:ext cx="15276839" cy="44319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3390" marR="0" lvl="1"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chemeClr val="tx1"/>
                </a:solidFill>
                <a:effectLst/>
                <a:uLnTx/>
                <a:uFillTx/>
                <a:latin typeface="Georgia Pro" panose="02040502050405020303" pitchFamily="18" charset="0"/>
                <a:ea typeface="+mn-ea"/>
                <a:cs typeface="+mn-cs"/>
              </a:rPr>
              <a:t>Lack of appropriate citation</a:t>
            </a:r>
            <a:r>
              <a:rPr kumimoji="0" lang="en-US" sz="4800" b="0"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rPr>
              <a:t>, or the </a:t>
            </a:r>
            <a:r>
              <a:rPr kumimoji="0" lang="en-US" sz="4800" b="1" i="0" u="sng" strike="noStrike" kern="1200" cap="none" spc="0" normalizeH="0" baseline="0" noProof="0" dirty="0">
                <a:ln>
                  <a:noFill/>
                </a:ln>
                <a:solidFill>
                  <a:schemeClr val="tx1"/>
                </a:solidFill>
                <a:effectLst/>
                <a:uLnTx/>
                <a:uFillTx/>
                <a:latin typeface="Georgia Pro" panose="02040502050405020303" pitchFamily="18" charset="0"/>
                <a:ea typeface="+mn-ea"/>
                <a:cs typeface="+mn-cs"/>
              </a:rPr>
              <a:t>unacknowledged inclusion </a:t>
            </a:r>
            <a:r>
              <a:rPr kumimoji="0" lang="en-US" sz="4800" b="0"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rPr>
              <a:t>of someone else's </a:t>
            </a:r>
            <a:r>
              <a:rPr kumimoji="0" lang="en-US" sz="4800" b="1" i="0" u="sng" strike="noStrike" kern="1200" cap="none" spc="0" normalizeH="0" baseline="0" noProof="0" dirty="0">
                <a:ln>
                  <a:noFill/>
                </a:ln>
                <a:solidFill>
                  <a:schemeClr val="tx1"/>
                </a:solidFill>
                <a:effectLst/>
                <a:uLnTx/>
                <a:uFillTx/>
                <a:latin typeface="Georgia Pro" panose="02040502050405020303" pitchFamily="18" charset="0"/>
                <a:ea typeface="+mn-ea"/>
                <a:cs typeface="+mn-cs"/>
              </a:rPr>
              <a:t>words, structure, ideas, or data</a:t>
            </a:r>
            <a:r>
              <a:rPr kumimoji="0" lang="en-US" sz="4800" b="0"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rPr>
              <a:t>; failure to identify a source, or the </a:t>
            </a:r>
            <a:r>
              <a:rPr kumimoji="0" lang="en-US" sz="4800" b="1" i="0" u="sng" strike="noStrike" kern="1200" cap="none" spc="0" normalizeH="0" baseline="0" noProof="0" dirty="0">
                <a:ln>
                  <a:noFill/>
                </a:ln>
                <a:solidFill>
                  <a:schemeClr val="tx1"/>
                </a:solidFill>
                <a:effectLst/>
                <a:uLnTx/>
                <a:uFillTx/>
                <a:latin typeface="Georgia Pro" panose="02040502050405020303" pitchFamily="18" charset="0"/>
                <a:ea typeface="+mn-ea"/>
                <a:cs typeface="+mn-cs"/>
              </a:rPr>
              <a:t>submission of essentially the same work</a:t>
            </a:r>
            <a:r>
              <a:rPr kumimoji="0" lang="en-US" sz="4800" b="1"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rPr>
              <a:t> </a:t>
            </a:r>
            <a:r>
              <a:rPr kumimoji="0" lang="en-US" sz="4800" b="0" i="0" u="none" strike="noStrike" kern="1200" cap="none" spc="0" normalizeH="0" baseline="0" noProof="0" dirty="0">
                <a:ln>
                  <a:noFill/>
                </a:ln>
                <a:solidFill>
                  <a:schemeClr val="tx1"/>
                </a:solidFill>
                <a:effectLst/>
                <a:uLnTx/>
                <a:uFillTx/>
                <a:latin typeface="Georgia Pro" panose="02040502050405020303" pitchFamily="18" charset="0"/>
                <a:ea typeface="+mn-ea"/>
                <a:cs typeface="+mn-cs"/>
              </a:rPr>
              <a:t>for two assignments without permission of the Instructor.</a:t>
            </a:r>
            <a:endParaRPr kumimoji="0" lang="en-US" sz="4800" b="0" i="0" u="none" strike="noStrike" kern="1200" cap="none" spc="0" normalizeH="0" baseline="0" noProof="0" dirty="0">
              <a:ln>
                <a:noFill/>
              </a:ln>
              <a:solidFill>
                <a:srgbClr val="000000"/>
              </a:solidFill>
              <a:effectLst/>
              <a:uLnTx/>
              <a:uFillTx/>
              <a:latin typeface="Georgia Pro" panose="02040502050405020303" pitchFamily="18" charset="0"/>
              <a:ea typeface="Georgia Pro"/>
              <a:cs typeface="Georgia Pro"/>
              <a:sym typeface="Georgia Pro"/>
            </a:endParaRPr>
          </a:p>
        </p:txBody>
      </p:sp>
      <p:sp>
        <p:nvSpPr>
          <p:cNvPr id="3" name="TextBox 3">
            <a:extLst>
              <a:ext uri="{FF2B5EF4-FFF2-40B4-BE49-F238E27FC236}">
                <a16:creationId xmlns:a16="http://schemas.microsoft.com/office/drawing/2014/main" id="{98B8603F-72E3-3C26-8E7D-70DC03C2F67D}"/>
              </a:ext>
            </a:extLst>
          </p:cNvPr>
          <p:cNvSpPr txBox="1"/>
          <p:nvPr/>
        </p:nvSpPr>
        <p:spPr>
          <a:xfrm>
            <a:off x="5814797" y="-180975"/>
            <a:ext cx="6758203" cy="1513876"/>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Georgia Pro Bold"/>
                <a:ea typeface="Georgia Pro Bold"/>
                <a:cs typeface="Georgia Pro Bold"/>
                <a:sym typeface="Georgia Pro Bold"/>
              </a:rPr>
              <a:t>Plagiarism</a:t>
            </a:r>
          </a:p>
        </p:txBody>
      </p:sp>
    </p:spTree>
    <p:extLst>
      <p:ext uri="{BB962C8B-B14F-4D97-AF65-F5344CB8AC3E}">
        <p14:creationId xmlns:p14="http://schemas.microsoft.com/office/powerpoint/2010/main" val="207964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a:spLocks noGrp="1"/>
          </p:cNvSpPr>
          <p:nvPr>
            <p:ph type="title" idx="4294967295"/>
          </p:nvPr>
        </p:nvSpPr>
        <p:spPr>
          <a:xfrm>
            <a:off x="5814797" y="-180975"/>
            <a:ext cx="6758203" cy="15138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000000"/>
                </a:solidFill>
                <a:effectLst/>
                <a:uLnTx/>
                <a:uFillTx/>
                <a:latin typeface="Georgia Pro Bold"/>
                <a:ea typeface="Georgia Pro Bold"/>
                <a:cs typeface="Georgia Pro Bold"/>
                <a:sym typeface="Georgia Pro Bold"/>
              </a:rPr>
              <a:t>Plagiarism</a:t>
            </a:r>
          </a:p>
        </p:txBody>
      </p:sp>
      <p:sp>
        <p:nvSpPr>
          <p:cNvPr id="5" name="TextBox 4">
            <a:extLst>
              <a:ext uri="{FF2B5EF4-FFF2-40B4-BE49-F238E27FC236}">
                <a16:creationId xmlns:a16="http://schemas.microsoft.com/office/drawing/2014/main" id="{BEFDC8E5-2C61-E6FA-A355-31D982CF07A8}"/>
              </a:ext>
            </a:extLst>
          </p:cNvPr>
          <p:cNvSpPr txBox="1"/>
          <p:nvPr/>
        </p:nvSpPr>
        <p:spPr>
          <a:xfrm>
            <a:off x="1352753" y="2697523"/>
            <a:ext cx="15276839" cy="6647974"/>
          </a:xfrm>
          <a:prstGeom prst="rect">
            <a:avLst/>
          </a:prstGeom>
        </p:spPr>
        <p:txBody>
          <a:bodyPr lIns="0" tIns="0" rIns="0" bIns="0" rtlCol="0" anchor="t">
            <a:spAutoFit/>
          </a:bodyPr>
          <a:lstStyle/>
          <a:p>
            <a:pPr marL="453390" lvl="1"/>
            <a:r>
              <a:rPr lang="en-US" sz="4800" dirty="0">
                <a:latin typeface="Georgia Pro" panose="02040502050405020303" pitchFamily="18" charset="0"/>
              </a:rPr>
              <a:t>Appropriate Citation includes:</a:t>
            </a:r>
            <a:br>
              <a:rPr lang="en-US" sz="4800" dirty="0">
                <a:latin typeface="Georgia Pro" panose="02040502050405020303" pitchFamily="18" charset="0"/>
              </a:rPr>
            </a:br>
            <a:endParaRPr lang="en-US" sz="4800" dirty="0">
              <a:latin typeface="Georgia Pro" panose="02040502050405020303" pitchFamily="18" charset="0"/>
            </a:endParaRPr>
          </a:p>
          <a:p>
            <a:pPr marL="1024890" lvl="1" indent="-571500">
              <a:buFont typeface="Arial" panose="020B0604020202020204" pitchFamily="34" charset="0"/>
              <a:buChar char="•"/>
            </a:pPr>
            <a:r>
              <a:rPr lang="en-US" sz="4800" dirty="0">
                <a:latin typeface="Georgia Pro" panose="02040502050405020303" pitchFamily="18" charset="0"/>
              </a:rPr>
              <a:t>In-text citations *and*</a:t>
            </a:r>
          </a:p>
          <a:p>
            <a:pPr marL="1024890" lvl="1" indent="-571500">
              <a:buFont typeface="Arial" panose="020B0604020202020204" pitchFamily="34" charset="0"/>
              <a:buChar char="•"/>
            </a:pPr>
            <a:r>
              <a:rPr lang="en-US" sz="4800" dirty="0">
                <a:solidFill>
                  <a:srgbClr val="000000"/>
                </a:solidFill>
                <a:latin typeface="Georgia Pro" panose="02040502050405020303" pitchFamily="18" charset="0"/>
                <a:ea typeface="Georgia Pro"/>
                <a:cs typeface="Georgia Pro"/>
                <a:sym typeface="Georgia Pro"/>
              </a:rPr>
              <a:t>Quotations *and*</a:t>
            </a:r>
          </a:p>
          <a:p>
            <a:pPr marL="1024890" lvl="1" indent="-571500">
              <a:buFont typeface="Arial" panose="020B0604020202020204" pitchFamily="34" charset="0"/>
              <a:buChar char="•"/>
            </a:pPr>
            <a:r>
              <a:rPr lang="en-US" sz="4800" dirty="0">
                <a:solidFill>
                  <a:srgbClr val="000000"/>
                </a:solidFill>
                <a:latin typeface="Georgia Pro" panose="02040502050405020303" pitchFamily="18" charset="0"/>
                <a:ea typeface="Georgia Pro"/>
                <a:cs typeface="Georgia Pro"/>
                <a:sym typeface="Georgia Pro"/>
              </a:rPr>
              <a:t>Works Cited (or Reference Page)</a:t>
            </a:r>
          </a:p>
          <a:p>
            <a:pPr marL="1024890" lvl="1" indent="-571500">
              <a:buFont typeface="Arial" panose="020B0604020202020204" pitchFamily="34" charset="0"/>
              <a:buChar char="•"/>
            </a:pPr>
            <a:endParaRPr lang="en-US" sz="4800" dirty="0">
              <a:solidFill>
                <a:srgbClr val="000000"/>
              </a:solidFill>
              <a:latin typeface="Georgia Pro" panose="02040502050405020303" pitchFamily="18" charset="0"/>
              <a:ea typeface="Georgia Pro"/>
              <a:cs typeface="Georgia Pro"/>
              <a:sym typeface="Georgia Pro"/>
            </a:endParaRPr>
          </a:p>
          <a:p>
            <a:pPr marL="453390" lvl="1"/>
            <a:endParaRPr lang="en-US" sz="4800" dirty="0">
              <a:solidFill>
                <a:srgbClr val="000000"/>
              </a:solidFill>
              <a:latin typeface="Georgia Pro" panose="02040502050405020303" pitchFamily="18" charset="0"/>
              <a:ea typeface="Georgia Pro"/>
              <a:cs typeface="Georgia Pro"/>
              <a:sym typeface="Georgia Pro"/>
            </a:endParaRPr>
          </a:p>
          <a:p>
            <a:pPr marL="453390" lvl="1"/>
            <a:r>
              <a:rPr lang="en-US" sz="4800" dirty="0">
                <a:solidFill>
                  <a:srgbClr val="000000"/>
                </a:solidFill>
                <a:latin typeface="Georgia Pro" panose="02040502050405020303" pitchFamily="18" charset="0"/>
                <a:ea typeface="Georgia Pro"/>
                <a:cs typeface="Georgia Pro"/>
                <a:sym typeface="Georgia Pro"/>
              </a:rPr>
              <a:t>All citations/quotations must be included to avoid a violation of Plagiarism.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a:spLocks noGrp="1"/>
          </p:cNvSpPr>
          <p:nvPr>
            <p:ph type="title" idx="4294967295"/>
          </p:nvPr>
        </p:nvSpPr>
        <p:spPr>
          <a:xfrm>
            <a:off x="5489189" y="0"/>
            <a:ext cx="7003968" cy="15138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Case Study</a:t>
            </a:r>
          </a:p>
        </p:txBody>
      </p:sp>
      <p:sp>
        <p:nvSpPr>
          <p:cNvPr id="4" name="TextBox 4"/>
          <p:cNvSpPr txBox="1"/>
          <p:nvPr/>
        </p:nvSpPr>
        <p:spPr>
          <a:xfrm>
            <a:off x="1393630" y="2355100"/>
            <a:ext cx="15195088" cy="6764416"/>
          </a:xfrm>
          <a:prstGeom prst="rect">
            <a:avLst/>
          </a:prstGeom>
        </p:spPr>
        <p:txBody>
          <a:bodyPr lIns="0" tIns="0" rIns="0" bIns="0" rtlCol="0" anchor="t">
            <a:spAutoFit/>
          </a:bodyPr>
          <a:lstStyle/>
          <a:p>
            <a:pPr algn="l">
              <a:lnSpc>
                <a:spcPts val="5880"/>
              </a:lnSpc>
              <a:spcBef>
                <a:spcPct val="0"/>
              </a:spcBef>
            </a:pPr>
            <a:r>
              <a:rPr lang="en-US" sz="4200" dirty="0">
                <a:solidFill>
                  <a:srgbClr val="000000"/>
                </a:solidFill>
                <a:latin typeface="Georgia Pro"/>
                <a:ea typeface="Georgia Pro"/>
                <a:cs typeface="Georgia Pro"/>
                <a:sym typeface="Georgia Pro"/>
              </a:rPr>
              <a:t>You are completing an assignment but </a:t>
            </a:r>
            <a:r>
              <a:rPr lang="en-US" sz="4200" b="1" dirty="0">
                <a:solidFill>
                  <a:srgbClr val="461D7C"/>
                </a:solidFill>
                <a:latin typeface="Georgia Pro"/>
                <a:ea typeface="Georgia Pro"/>
                <a:cs typeface="Georgia Pro"/>
                <a:sym typeface="Georgia Pro"/>
              </a:rPr>
              <a:t>want to </a:t>
            </a:r>
            <a:r>
              <a:rPr lang="en-US" sz="4200" dirty="0">
                <a:solidFill>
                  <a:srgbClr val="000000"/>
                </a:solidFill>
                <a:latin typeface="Georgia Pro"/>
                <a:ea typeface="Georgia Pro"/>
                <a:cs typeface="Georgia Pro"/>
                <a:sym typeface="Georgia Pro"/>
              </a:rPr>
              <a:t>restructure the sentencing format. You have heard </a:t>
            </a:r>
            <a:r>
              <a:rPr lang="en-US" sz="4200" b="1" dirty="0">
                <a:solidFill>
                  <a:srgbClr val="461D7C"/>
                </a:solidFill>
                <a:latin typeface="Georgia Pro"/>
                <a:ea typeface="Georgia Pro"/>
                <a:cs typeface="Georgia Pro"/>
                <a:sym typeface="Georgia Pro"/>
              </a:rPr>
              <a:t>Grammarly</a:t>
            </a:r>
            <a:r>
              <a:rPr lang="en-US" sz="4200" dirty="0">
                <a:solidFill>
                  <a:srgbClr val="000000"/>
                </a:solidFill>
                <a:latin typeface="Georgia Pro"/>
                <a:ea typeface="Georgia Pro"/>
                <a:cs typeface="Georgia Pro"/>
                <a:sym typeface="Georgia Pro"/>
              </a:rPr>
              <a:t> can do this for you easy and quickly, but you are </a:t>
            </a:r>
            <a:r>
              <a:rPr lang="en-US" sz="4200" b="1" dirty="0">
                <a:solidFill>
                  <a:srgbClr val="461D7C"/>
                </a:solidFill>
                <a:latin typeface="Georgia Pro"/>
                <a:ea typeface="Georgia Pro"/>
                <a:cs typeface="Georgia Pro"/>
                <a:sym typeface="Georgia Pro"/>
              </a:rPr>
              <a:t>unsure</a:t>
            </a:r>
            <a:r>
              <a:rPr lang="en-US" sz="4200" dirty="0">
                <a:solidFill>
                  <a:srgbClr val="000000"/>
                </a:solidFill>
                <a:latin typeface="Georgia Pro"/>
                <a:ea typeface="Georgia Pro"/>
                <a:cs typeface="Georgia Pro"/>
                <a:sym typeface="Georgia Pro"/>
              </a:rPr>
              <a:t> if this is allowed in the specific course. There is nothing in the syllabus to lead you in the right direction.</a:t>
            </a:r>
          </a:p>
          <a:p>
            <a:pPr algn="l">
              <a:lnSpc>
                <a:spcPts val="5880"/>
              </a:lnSpc>
              <a:spcBef>
                <a:spcPct val="0"/>
              </a:spcBef>
            </a:pPr>
            <a:endParaRPr lang="en-US" sz="4200" dirty="0">
              <a:solidFill>
                <a:srgbClr val="000000"/>
              </a:solidFill>
              <a:latin typeface="Georgia Pro"/>
              <a:ea typeface="Georgia Pro"/>
              <a:cs typeface="Georgia Pro"/>
              <a:sym typeface="Georgia Pro"/>
            </a:endParaRPr>
          </a:p>
          <a:p>
            <a:pPr algn="l">
              <a:lnSpc>
                <a:spcPts val="5880"/>
              </a:lnSpc>
              <a:spcBef>
                <a:spcPct val="0"/>
              </a:spcBef>
            </a:pPr>
            <a:r>
              <a:rPr lang="en-US" sz="4200" b="1" dirty="0">
                <a:solidFill>
                  <a:srgbClr val="461D7C"/>
                </a:solidFill>
                <a:latin typeface="Georgia Pro"/>
                <a:ea typeface="Georgia Pro"/>
                <a:cs typeface="Georgia Pro"/>
                <a:sym typeface="Georgia Pro"/>
              </a:rPr>
              <a:t>Reach out </a:t>
            </a:r>
            <a:r>
              <a:rPr lang="en-US" sz="4200" dirty="0">
                <a:solidFill>
                  <a:srgbClr val="000000"/>
                </a:solidFill>
                <a:latin typeface="Georgia Pro"/>
                <a:ea typeface="Georgia Pro"/>
                <a:cs typeface="Georgia Pro"/>
                <a:sym typeface="Georgia Pro"/>
              </a:rPr>
              <a:t>to the course </a:t>
            </a:r>
            <a:r>
              <a:rPr lang="en-US" sz="4200" b="1" dirty="0">
                <a:solidFill>
                  <a:srgbClr val="461D7C"/>
                </a:solidFill>
                <a:latin typeface="Georgia Pro"/>
                <a:ea typeface="Georgia Pro"/>
                <a:cs typeface="Georgia Pro"/>
                <a:sym typeface="Georgia Pro"/>
              </a:rPr>
              <a:t>instructor</a:t>
            </a:r>
            <a:r>
              <a:rPr lang="en-US" sz="4200" dirty="0">
                <a:solidFill>
                  <a:srgbClr val="000000"/>
                </a:solidFill>
                <a:latin typeface="Georgia Pro"/>
                <a:ea typeface="Georgia Pro"/>
                <a:cs typeface="Georgia Pro"/>
                <a:sym typeface="Georgia Pro"/>
              </a:rPr>
              <a:t> before using Grammarly and ask if this is something they allow in their class. </a:t>
            </a:r>
            <a:r>
              <a:rPr lang="en-US" sz="4200" b="1" dirty="0">
                <a:solidFill>
                  <a:srgbClr val="461D7C"/>
                </a:solidFill>
                <a:latin typeface="Georgia Pro"/>
                <a:ea typeface="Georgia Pro"/>
                <a:cs typeface="Georgia Pro"/>
                <a:sym typeface="Georgia Pro"/>
              </a:rPr>
              <a:t>Be specific </a:t>
            </a:r>
            <a:r>
              <a:rPr lang="en-US" sz="4200" dirty="0">
                <a:solidFill>
                  <a:srgbClr val="000000"/>
                </a:solidFill>
                <a:latin typeface="Georgia Pro"/>
                <a:ea typeface="Georgia Pro"/>
                <a:cs typeface="Georgia Pro"/>
                <a:sym typeface="Georgia Pro"/>
              </a:rPr>
              <a:t>and explain what you are using Grammarly for.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545597"/>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a:spLocks noGrp="1"/>
          </p:cNvSpPr>
          <p:nvPr>
            <p:ph type="title" idx="4294967295"/>
          </p:nvPr>
        </p:nvSpPr>
        <p:spPr>
          <a:xfrm>
            <a:off x="4432433" y="-15260"/>
            <a:ext cx="9112414" cy="15561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2880"/>
              </a:lnSpc>
              <a:spcBef>
                <a:spcPts val="0"/>
              </a:spcBef>
              <a:defRPr/>
            </a:pPr>
            <a:r>
              <a:rPr kumimoji="0" lang="en-US" sz="92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Case Study</a:t>
            </a:r>
            <a:r>
              <a:rPr lang="en-US" sz="9200" dirty="0">
                <a:solidFill>
                  <a:srgbClr val="FFFFFF"/>
                </a:solidFill>
                <a:latin typeface="Georgia Pro Bold"/>
                <a:ea typeface="Georgia Pro Bold"/>
                <a:cs typeface="Georgia Pro Bold"/>
                <a:sym typeface="Georgia Pro Bold"/>
              </a:rPr>
              <a:t> #2</a:t>
            </a:r>
            <a:endParaRPr kumimoji="0" lang="en-US" sz="92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endParaRPr>
          </a:p>
        </p:txBody>
      </p:sp>
      <p:sp>
        <p:nvSpPr>
          <p:cNvPr id="4" name="TextBox 4"/>
          <p:cNvSpPr txBox="1"/>
          <p:nvPr/>
        </p:nvSpPr>
        <p:spPr>
          <a:xfrm>
            <a:off x="201428" y="2109956"/>
            <a:ext cx="17579491" cy="7407222"/>
          </a:xfrm>
          <a:prstGeom prst="rect">
            <a:avLst/>
          </a:prstGeom>
        </p:spPr>
        <p:txBody>
          <a:bodyPr lIns="0" tIns="0" rIns="0" bIns="0" rtlCol="0" anchor="t">
            <a:spAutoFit/>
          </a:bodyPr>
          <a:lstStyle/>
          <a:p>
            <a:pPr algn="l">
              <a:lnSpc>
                <a:spcPts val="5880"/>
              </a:lnSpc>
              <a:spcBef>
                <a:spcPct val="0"/>
              </a:spcBef>
            </a:pPr>
            <a:r>
              <a:rPr lang="en-US" sz="4200">
                <a:solidFill>
                  <a:srgbClr val="000000"/>
                </a:solidFill>
                <a:latin typeface="Georgia Pro"/>
                <a:ea typeface="Georgia Pro"/>
                <a:cs typeface="Georgia Pro"/>
                <a:sym typeface="Georgia Pro"/>
              </a:rPr>
              <a:t>Scenario: You are a college student at LSU, enrolled in </a:t>
            </a:r>
            <a:r>
              <a:rPr lang="en-US" sz="4200">
                <a:solidFill>
                  <a:srgbClr val="411D76"/>
                </a:solidFill>
                <a:latin typeface="Georgia Pro Bold"/>
                <a:ea typeface="Georgia Pro Bold"/>
                <a:cs typeface="Georgia Pro Bold"/>
                <a:sym typeface="Georgia Pro Bold"/>
              </a:rPr>
              <a:t>ENGL 1001</a:t>
            </a:r>
            <a:r>
              <a:rPr lang="en-US" sz="4200">
                <a:solidFill>
                  <a:srgbClr val="000000"/>
                </a:solidFill>
                <a:latin typeface="Georgia Pro"/>
                <a:ea typeface="Georgia Pro"/>
                <a:cs typeface="Georgia Pro"/>
                <a:sym typeface="Georgia Pro"/>
              </a:rPr>
              <a:t>, a course </a:t>
            </a:r>
            <a:r>
              <a:rPr lang="en-US" sz="4200">
                <a:solidFill>
                  <a:srgbClr val="411D76"/>
                </a:solidFill>
                <a:latin typeface="Georgia Pro Bold"/>
                <a:ea typeface="Georgia Pro Bold"/>
                <a:cs typeface="Georgia Pro Bold"/>
                <a:sym typeface="Georgia Pro Bold"/>
              </a:rPr>
              <a:t>required for your major</a:t>
            </a:r>
            <a:r>
              <a:rPr lang="en-US" sz="4200">
                <a:solidFill>
                  <a:srgbClr val="000000"/>
                </a:solidFill>
                <a:latin typeface="Georgia Pro"/>
                <a:ea typeface="Georgia Pro"/>
                <a:cs typeface="Georgia Pro"/>
                <a:sym typeface="Georgia Pro"/>
              </a:rPr>
              <a:t>. You've been </a:t>
            </a:r>
            <a:r>
              <a:rPr lang="en-US" sz="4200">
                <a:solidFill>
                  <a:srgbClr val="411D76"/>
                </a:solidFill>
                <a:latin typeface="Georgia Pro Bold"/>
                <a:ea typeface="Georgia Pro Bold"/>
                <a:cs typeface="Georgia Pro Bold"/>
                <a:sym typeface="Georgia Pro Bold"/>
              </a:rPr>
              <a:t>struggling to generate ideas</a:t>
            </a:r>
            <a:r>
              <a:rPr lang="en-US" sz="4200">
                <a:solidFill>
                  <a:srgbClr val="000000"/>
                </a:solidFill>
                <a:latin typeface="Georgia Pro"/>
                <a:ea typeface="Georgia Pro"/>
                <a:cs typeface="Georgia Pro"/>
                <a:sym typeface="Georgia Pro"/>
              </a:rPr>
              <a:t> for your final essay.</a:t>
            </a:r>
          </a:p>
          <a:p>
            <a:pPr algn="l">
              <a:lnSpc>
                <a:spcPts val="5880"/>
              </a:lnSpc>
              <a:spcBef>
                <a:spcPct val="0"/>
              </a:spcBef>
            </a:pPr>
            <a:endParaRPr lang="en-US" sz="4200">
              <a:solidFill>
                <a:srgbClr val="000000"/>
              </a:solidFill>
              <a:latin typeface="Georgia Pro"/>
              <a:ea typeface="Georgia Pro"/>
              <a:cs typeface="Georgia Pro"/>
              <a:sym typeface="Georgia Pro"/>
            </a:endParaRPr>
          </a:p>
          <a:p>
            <a:pPr algn="l">
              <a:lnSpc>
                <a:spcPts val="5880"/>
              </a:lnSpc>
              <a:spcBef>
                <a:spcPct val="0"/>
              </a:spcBef>
            </a:pPr>
            <a:r>
              <a:rPr lang="en-US" sz="4200">
                <a:solidFill>
                  <a:srgbClr val="000000"/>
                </a:solidFill>
                <a:latin typeface="Georgia Pro"/>
                <a:ea typeface="Georgia Pro"/>
                <a:cs typeface="Georgia Pro"/>
                <a:sym typeface="Georgia Pro"/>
              </a:rPr>
              <a:t>Dilemma: A </a:t>
            </a:r>
            <a:r>
              <a:rPr lang="en-US" sz="4200">
                <a:solidFill>
                  <a:srgbClr val="411D76"/>
                </a:solidFill>
                <a:latin typeface="Georgia Pro Bold"/>
                <a:ea typeface="Georgia Pro Bold"/>
                <a:cs typeface="Georgia Pro Bold"/>
                <a:sym typeface="Georgia Pro Bold"/>
              </a:rPr>
              <a:t>friend</a:t>
            </a:r>
            <a:r>
              <a:rPr lang="en-US" sz="4200">
                <a:solidFill>
                  <a:srgbClr val="000000"/>
                </a:solidFill>
                <a:latin typeface="Georgia Pro"/>
                <a:ea typeface="Georgia Pro"/>
                <a:cs typeface="Georgia Pro"/>
                <a:sym typeface="Georgia Pro"/>
              </a:rPr>
              <a:t> shares their experience with </a:t>
            </a:r>
            <a:r>
              <a:rPr lang="en-US" sz="4200">
                <a:solidFill>
                  <a:srgbClr val="411D76"/>
                </a:solidFill>
                <a:latin typeface="Georgia Pro Bold"/>
                <a:ea typeface="Georgia Pro Bold"/>
                <a:cs typeface="Georgia Pro Bold"/>
                <a:sym typeface="Georgia Pro Bold"/>
              </a:rPr>
              <a:t>ChatGPT</a:t>
            </a:r>
            <a:r>
              <a:rPr lang="en-US" sz="4200">
                <a:solidFill>
                  <a:srgbClr val="000000"/>
                </a:solidFill>
                <a:latin typeface="Georgia Pro"/>
                <a:ea typeface="Georgia Pro"/>
                <a:cs typeface="Georgia Pro"/>
                <a:sym typeface="Georgia Pro"/>
              </a:rPr>
              <a:t>, an AI writing program, which helped them with their ENGL 1001 final essay. You </a:t>
            </a:r>
            <a:r>
              <a:rPr lang="en-US" sz="4200">
                <a:solidFill>
                  <a:srgbClr val="411D76"/>
                </a:solidFill>
                <a:latin typeface="Georgia Pro Bold"/>
                <a:ea typeface="Georgia Pro Bold"/>
                <a:cs typeface="Georgia Pro Bold"/>
                <a:sym typeface="Georgia Pro Bold"/>
              </a:rPr>
              <a:t>decide to use ChatGPT </a:t>
            </a:r>
            <a:r>
              <a:rPr lang="en-US" sz="4200">
                <a:solidFill>
                  <a:srgbClr val="000000"/>
                </a:solidFill>
                <a:latin typeface="Georgia Pro"/>
                <a:ea typeface="Georgia Pro"/>
                <a:cs typeface="Georgia Pro"/>
                <a:sym typeface="Georgia Pro"/>
              </a:rPr>
              <a:t>to</a:t>
            </a:r>
            <a:r>
              <a:rPr lang="en-US" sz="4200">
                <a:solidFill>
                  <a:srgbClr val="411D76"/>
                </a:solidFill>
                <a:latin typeface="Georgia Pro Bold"/>
                <a:ea typeface="Georgia Pro Bold"/>
                <a:cs typeface="Georgia Pro Bold"/>
                <a:sym typeface="Georgia Pro Bold"/>
              </a:rPr>
              <a:t> generate a topic</a:t>
            </a:r>
            <a:r>
              <a:rPr lang="en-US" sz="4200">
                <a:solidFill>
                  <a:srgbClr val="000000"/>
                </a:solidFill>
                <a:latin typeface="Georgia Pro"/>
                <a:ea typeface="Georgia Pro"/>
                <a:cs typeface="Georgia Pro"/>
                <a:sym typeface="Georgia Pro"/>
              </a:rPr>
              <a:t> and it not only provided a topic, but also </a:t>
            </a:r>
            <a:r>
              <a:rPr lang="en-US" sz="4200">
                <a:solidFill>
                  <a:srgbClr val="411D76"/>
                </a:solidFill>
                <a:latin typeface="Georgia Pro Bold"/>
                <a:ea typeface="Georgia Pro Bold"/>
                <a:cs typeface="Georgia Pro Bold"/>
                <a:sym typeface="Georgia Pro Bold"/>
              </a:rPr>
              <a:t>a full essay</a:t>
            </a:r>
            <a:r>
              <a:rPr lang="en-US" sz="4200">
                <a:solidFill>
                  <a:srgbClr val="000000"/>
                </a:solidFill>
                <a:latin typeface="Georgia Pro"/>
                <a:ea typeface="Georgia Pro"/>
                <a:cs typeface="Georgia Pro"/>
                <a:sym typeface="Georgia Pro"/>
              </a:rPr>
              <a:t>. You </a:t>
            </a:r>
            <a:r>
              <a:rPr lang="en-US" sz="4200">
                <a:solidFill>
                  <a:srgbClr val="411D76"/>
                </a:solidFill>
                <a:latin typeface="Georgia Pro Bold"/>
                <a:ea typeface="Georgia Pro Bold"/>
                <a:cs typeface="Georgia Pro Bold"/>
                <a:sym typeface="Georgia Pro Bold"/>
              </a:rPr>
              <a:t>integrate both</a:t>
            </a:r>
            <a:r>
              <a:rPr lang="en-US" sz="4200">
                <a:solidFill>
                  <a:srgbClr val="000000"/>
                </a:solidFill>
                <a:latin typeface="Georgia Pro"/>
                <a:ea typeface="Georgia Pro"/>
                <a:cs typeface="Georgia Pro"/>
                <a:sym typeface="Georgia Pro"/>
              </a:rPr>
              <a:t> the </a:t>
            </a:r>
            <a:r>
              <a:rPr lang="en-US" sz="4200">
                <a:solidFill>
                  <a:srgbClr val="411D76"/>
                </a:solidFill>
                <a:latin typeface="Georgia Pro Bold"/>
                <a:ea typeface="Georgia Pro Bold"/>
                <a:cs typeface="Georgia Pro Bold"/>
                <a:sym typeface="Georgia Pro Bold"/>
              </a:rPr>
              <a:t>AI-generated topic</a:t>
            </a:r>
            <a:r>
              <a:rPr lang="en-US" sz="4200">
                <a:solidFill>
                  <a:srgbClr val="000000"/>
                </a:solidFill>
                <a:latin typeface="Georgia Pro"/>
                <a:ea typeface="Georgia Pro"/>
                <a:cs typeface="Georgia Pro"/>
                <a:sym typeface="Georgia Pro"/>
              </a:rPr>
              <a:t> and </a:t>
            </a:r>
            <a:r>
              <a:rPr lang="en-US" sz="4200">
                <a:solidFill>
                  <a:srgbClr val="411D76"/>
                </a:solidFill>
                <a:latin typeface="Georgia Pro Bold"/>
                <a:ea typeface="Georgia Pro Bold"/>
                <a:cs typeface="Georgia Pro Bold"/>
                <a:sym typeface="Georgia Pro Bold"/>
              </a:rPr>
              <a:t>sections of the essay</a:t>
            </a:r>
            <a:r>
              <a:rPr lang="en-US" sz="4200">
                <a:solidFill>
                  <a:srgbClr val="000000"/>
                </a:solidFill>
                <a:latin typeface="Georgia Pro"/>
                <a:ea typeface="Georgia Pro"/>
                <a:cs typeface="Georgia Pro"/>
                <a:sym typeface="Georgia Pro"/>
              </a:rPr>
              <a:t> with your </a:t>
            </a:r>
            <a:r>
              <a:rPr lang="en-US" sz="4200">
                <a:solidFill>
                  <a:srgbClr val="411D76"/>
                </a:solidFill>
                <a:latin typeface="Georgia Pro Bold"/>
                <a:ea typeface="Georgia Pro Bold"/>
                <a:cs typeface="Georgia Pro Bold"/>
                <a:sym typeface="Georgia Pro Bold"/>
              </a:rPr>
              <a:t>original content</a:t>
            </a:r>
            <a:r>
              <a:rPr lang="en-US" sz="4200">
                <a:solidFill>
                  <a:srgbClr val="000000"/>
                </a:solidFill>
                <a:latin typeface="Georgia Pro"/>
                <a:ea typeface="Georgia Pro"/>
                <a:cs typeface="Georgia Pro"/>
                <a:sym typeface="Georgia Pro"/>
              </a:rPr>
              <a:t> and submit the assignment to your Professor.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8255094"/>
            <a:ext cx="18593653" cy="3091195"/>
          </a:xfrm>
          <a:custGeom>
            <a:avLst/>
            <a:gdLst/>
            <a:ahLst/>
            <a:cxnLst/>
            <a:rect l="l" t="t" r="r" b="b"/>
            <a:pathLst>
              <a:path w="18593653" h="3091195">
                <a:moveTo>
                  <a:pt x="0" y="0"/>
                </a:moveTo>
                <a:lnTo>
                  <a:pt x="18593653" y="0"/>
                </a:lnTo>
                <a:lnTo>
                  <a:pt x="18593653" y="3091195"/>
                </a:lnTo>
                <a:lnTo>
                  <a:pt x="0" y="3091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7437661" y="8255094"/>
            <a:ext cx="10711203" cy="2099396"/>
          </a:xfrm>
          <a:custGeom>
            <a:avLst/>
            <a:gdLst/>
            <a:ahLst/>
            <a:cxnLst/>
            <a:rect l="l" t="t" r="r" b="b"/>
            <a:pathLst>
              <a:path w="10711203" h="2099396">
                <a:moveTo>
                  <a:pt x="0" y="0"/>
                </a:moveTo>
                <a:lnTo>
                  <a:pt x="10711203" y="0"/>
                </a:lnTo>
                <a:lnTo>
                  <a:pt x="10711203" y="2099396"/>
                </a:lnTo>
                <a:lnTo>
                  <a:pt x="0" y="2099396"/>
                </a:lnTo>
                <a:lnTo>
                  <a:pt x="0" y="0"/>
                </a:lnTo>
                <a:close/>
              </a:path>
            </a:pathLst>
          </a:custGeom>
          <a:blipFill>
            <a:blip r:embed="rId4"/>
            <a:stretch>
              <a:fillRect/>
            </a:stretch>
          </a:blipFill>
        </p:spPr>
        <p:txBody>
          <a:bodyPr/>
          <a:lstStyle/>
          <a:p>
            <a:endParaRPr lang="en-US"/>
          </a:p>
        </p:txBody>
      </p:sp>
      <p:sp>
        <p:nvSpPr>
          <p:cNvPr id="4" name="TextBox 4"/>
          <p:cNvSpPr txBox="1">
            <a:spLocks noGrp="1"/>
          </p:cNvSpPr>
          <p:nvPr>
            <p:ph type="title" idx="4294967295"/>
          </p:nvPr>
        </p:nvSpPr>
        <p:spPr>
          <a:xfrm>
            <a:off x="284621" y="-40525"/>
            <a:ext cx="6546123" cy="15759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000000"/>
                </a:solidFill>
                <a:effectLst/>
                <a:uLnTx/>
                <a:uFillTx/>
                <a:latin typeface="Georgia Pro"/>
                <a:ea typeface="Georgia Pro"/>
                <a:cs typeface="Georgia Pro"/>
                <a:sym typeface="Georgia Pro"/>
              </a:rPr>
              <a:t>Who We Are</a:t>
            </a:r>
          </a:p>
        </p:txBody>
      </p:sp>
      <p:sp>
        <p:nvSpPr>
          <p:cNvPr id="5" name="TextBox 5"/>
          <p:cNvSpPr txBox="1"/>
          <p:nvPr/>
        </p:nvSpPr>
        <p:spPr>
          <a:xfrm>
            <a:off x="118595" y="1922310"/>
            <a:ext cx="18169405" cy="6366180"/>
          </a:xfrm>
          <a:prstGeom prst="rect">
            <a:avLst/>
          </a:prstGeom>
        </p:spPr>
        <p:txBody>
          <a:bodyPr lIns="0" tIns="0" rIns="0" bIns="0" rtlCol="0" anchor="t">
            <a:spAutoFit/>
          </a:bodyPr>
          <a:lstStyle/>
          <a:p>
            <a:pPr algn="l">
              <a:lnSpc>
                <a:spcPts val="5040"/>
              </a:lnSpc>
            </a:pPr>
            <a:r>
              <a:rPr lang="en-US" sz="3600" dirty="0">
                <a:solidFill>
                  <a:srgbClr val="000000"/>
                </a:solidFill>
                <a:latin typeface="Georgia Pro"/>
                <a:ea typeface="Georgia Pro"/>
                <a:cs typeface="Georgia Pro"/>
                <a:sym typeface="Georgia Pro"/>
              </a:rPr>
              <a:t>SAA Mission</a:t>
            </a:r>
          </a:p>
          <a:p>
            <a:pPr marL="777240" lvl="1" indent="-388620" algn="l">
              <a:lnSpc>
                <a:spcPts val="5040"/>
              </a:lnSpc>
              <a:buFont typeface="Arial"/>
              <a:buChar char="•"/>
            </a:pPr>
            <a:r>
              <a:rPr lang="en-US" sz="3600" dirty="0">
                <a:solidFill>
                  <a:srgbClr val="000000"/>
                </a:solidFill>
                <a:latin typeface="Georgia Pro"/>
                <a:ea typeface="Georgia Pro"/>
                <a:cs typeface="Georgia Pro"/>
                <a:sym typeface="Georgia Pro"/>
              </a:rPr>
              <a:t>To advocate, engage and support students through educational interventions that foster their development</a:t>
            </a:r>
          </a:p>
          <a:p>
            <a:pPr algn="l">
              <a:lnSpc>
                <a:spcPts val="5040"/>
              </a:lnSpc>
            </a:pPr>
            <a:endParaRPr lang="en-US" sz="3600" dirty="0">
              <a:solidFill>
                <a:srgbClr val="000000"/>
              </a:solidFill>
              <a:latin typeface="Georgia Pro"/>
              <a:ea typeface="Georgia Pro"/>
              <a:cs typeface="Georgia Pro"/>
              <a:sym typeface="Georgia Pro"/>
            </a:endParaRPr>
          </a:p>
          <a:p>
            <a:pPr algn="l">
              <a:lnSpc>
                <a:spcPts val="5040"/>
              </a:lnSpc>
            </a:pPr>
            <a:r>
              <a:rPr lang="en-US" sz="3600" dirty="0">
                <a:solidFill>
                  <a:srgbClr val="000000"/>
                </a:solidFill>
                <a:latin typeface="Georgia Pro"/>
                <a:ea typeface="Georgia Pro"/>
                <a:cs typeface="Georgia Pro"/>
                <a:sym typeface="Georgia Pro"/>
              </a:rPr>
              <a:t>SAA Vision</a:t>
            </a:r>
          </a:p>
          <a:p>
            <a:pPr marL="777240" lvl="1" indent="-388620" algn="l">
              <a:lnSpc>
                <a:spcPts val="5040"/>
              </a:lnSpc>
              <a:buFont typeface="Arial"/>
              <a:buChar char="•"/>
            </a:pPr>
            <a:r>
              <a:rPr lang="en-US" sz="3600" dirty="0">
                <a:solidFill>
                  <a:srgbClr val="000000"/>
                </a:solidFill>
                <a:latin typeface="Georgia Pro"/>
                <a:ea typeface="Georgia Pro"/>
                <a:cs typeface="Georgia Pro"/>
                <a:sym typeface="Georgia Pro"/>
              </a:rPr>
              <a:t>Enrich the student learning experience to foster the highest standards of academic and personal conduct, while positively contributing to individual development consistent with the LSU Commitment to Community.</a:t>
            </a:r>
          </a:p>
          <a:p>
            <a:pPr algn="l">
              <a:lnSpc>
                <a:spcPts val="5040"/>
              </a:lnSpc>
            </a:pPr>
            <a:endParaRPr lang="en-US" sz="3600" dirty="0">
              <a:solidFill>
                <a:srgbClr val="000000"/>
              </a:solidFill>
              <a:latin typeface="Georgia Pro"/>
              <a:ea typeface="Georgia Pro"/>
              <a:cs typeface="Georgia Pro"/>
              <a:sym typeface="Georgia Pro"/>
            </a:endParaRPr>
          </a:p>
          <a:p>
            <a:pPr algn="ctr">
              <a:lnSpc>
                <a:spcPts val="5040"/>
              </a:lnSpc>
            </a:pPr>
            <a:endParaRPr lang="en-US" sz="3600" dirty="0">
              <a:solidFill>
                <a:srgbClr val="000000"/>
              </a:solidFill>
              <a:latin typeface="Georgia Pro"/>
              <a:ea typeface="Georgia Pro"/>
              <a:cs typeface="Georgia Pro"/>
              <a:sym typeface="Georgia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TextBox 3"/>
          <p:cNvSpPr txBox="1">
            <a:spLocks noGrp="1"/>
          </p:cNvSpPr>
          <p:nvPr>
            <p:ph type="title" idx="4294967295"/>
          </p:nvPr>
        </p:nvSpPr>
        <p:spPr>
          <a:xfrm>
            <a:off x="5255452" y="190500"/>
            <a:ext cx="7777096" cy="15561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FFBD59"/>
                </a:solidFill>
                <a:effectLst/>
                <a:uLnTx/>
                <a:uFillTx/>
                <a:latin typeface="Georgia Pro Bold"/>
                <a:ea typeface="Georgia Pro Bold"/>
                <a:cs typeface="Georgia Pro Bold"/>
                <a:sym typeface="Georgia Pro Bold"/>
              </a:rPr>
              <a:t>Prevention</a:t>
            </a:r>
          </a:p>
        </p:txBody>
      </p:sp>
      <p:sp>
        <p:nvSpPr>
          <p:cNvPr id="4" name="TextBox 4"/>
          <p:cNvSpPr txBox="1"/>
          <p:nvPr/>
        </p:nvSpPr>
        <p:spPr>
          <a:xfrm>
            <a:off x="984798" y="1562100"/>
            <a:ext cx="16318404" cy="10238252"/>
          </a:xfrm>
          <a:prstGeom prst="rect">
            <a:avLst/>
          </a:prstGeom>
        </p:spPr>
        <p:txBody>
          <a:bodyPr wrap="square" lIns="0" tIns="0" rIns="0" bIns="0" rtlCol="0" anchor="t">
            <a:spAutoFit/>
          </a:bodyPr>
          <a:lstStyle/>
          <a:p>
            <a:pPr marL="1036320" lvl="1" indent="-518160" algn="l">
              <a:lnSpc>
                <a:spcPts val="6719"/>
              </a:lnSpc>
              <a:buFont typeface="Arial"/>
              <a:buChar char="•"/>
            </a:pPr>
            <a:r>
              <a:rPr lang="en-US" sz="3000" dirty="0">
                <a:solidFill>
                  <a:srgbClr val="FFBD59"/>
                </a:solidFill>
                <a:latin typeface="Georgia Pro Bold"/>
                <a:ea typeface="Georgia Pro Bold"/>
                <a:cs typeface="Georgia Pro Bold"/>
                <a:sym typeface="Georgia Pro Bold"/>
              </a:rPr>
              <a:t>Read ALL Syllabus, assignment instructions, and other documents provided by the instructor</a:t>
            </a:r>
          </a:p>
          <a:p>
            <a:pPr marL="1661160" lvl="2" indent="-685800">
              <a:lnSpc>
                <a:spcPts val="6719"/>
              </a:lnSpc>
              <a:buFont typeface="Wingdings" panose="05000000000000000000" pitchFamily="2" charset="2"/>
              <a:buChar char="Ø"/>
            </a:pPr>
            <a:r>
              <a:rPr lang="en-US" sz="3000" dirty="0">
                <a:solidFill>
                  <a:srgbClr val="FFBD59"/>
                </a:solidFill>
                <a:latin typeface="Georgia Pro Bold"/>
                <a:ea typeface="Georgia Pro Bold"/>
                <a:cs typeface="Georgia Pro Bold"/>
              </a:rPr>
              <a:t>Check for syllabus statements for AI &amp; Collaboration</a:t>
            </a:r>
            <a:endParaRPr lang="en-US" sz="3000" dirty="0">
              <a:solidFill>
                <a:srgbClr val="FFBD59"/>
              </a:solidFill>
              <a:latin typeface="Georgia Pro Bold"/>
              <a:ea typeface="Georgia Pro Bold"/>
              <a:cs typeface="Georgia Pro Bold"/>
              <a:sym typeface="Georgia Pro Bold"/>
            </a:endParaRPr>
          </a:p>
          <a:p>
            <a:pPr marL="1036320" lvl="1" indent="-518160" algn="l">
              <a:lnSpc>
                <a:spcPts val="6719"/>
              </a:lnSpc>
              <a:buFont typeface="Arial"/>
              <a:buChar char="•"/>
            </a:pPr>
            <a:r>
              <a:rPr lang="en-US" sz="3000" dirty="0">
                <a:solidFill>
                  <a:srgbClr val="FFBD59"/>
                </a:solidFill>
                <a:latin typeface="Georgia Pro Bold"/>
                <a:ea typeface="Georgia Pro Bold"/>
                <a:cs typeface="Georgia Pro Bold"/>
                <a:sym typeface="Georgia Pro Bold"/>
              </a:rPr>
              <a:t>ALWAYS cite your sources</a:t>
            </a:r>
            <a:endParaRPr lang="en-US" sz="3000" dirty="0"/>
          </a:p>
          <a:p>
            <a:pPr marL="1036320" lvl="1" indent="-518160" algn="l">
              <a:lnSpc>
                <a:spcPts val="6719"/>
              </a:lnSpc>
              <a:buFont typeface="Arial"/>
              <a:buChar char="•"/>
            </a:pPr>
            <a:r>
              <a:rPr lang="en-US" sz="3000" dirty="0">
                <a:solidFill>
                  <a:srgbClr val="FFBD59"/>
                </a:solidFill>
                <a:latin typeface="Georgia Pro Bold"/>
                <a:ea typeface="Georgia Pro Bold"/>
                <a:cs typeface="Georgia Pro Bold"/>
                <a:sym typeface="Georgia Pro Bold"/>
              </a:rPr>
              <a:t>Only use approved/authorized sources</a:t>
            </a:r>
          </a:p>
          <a:p>
            <a:pPr marL="1546860" lvl="2" indent="-571500">
              <a:lnSpc>
                <a:spcPts val="6719"/>
              </a:lnSpc>
              <a:buFont typeface="Wingdings" panose="05000000000000000000" pitchFamily="2" charset="2"/>
              <a:buChar char="Ø"/>
            </a:pPr>
            <a:r>
              <a:rPr lang="en-US" sz="3000" dirty="0">
                <a:solidFill>
                  <a:srgbClr val="FFBD59"/>
                </a:solidFill>
                <a:latin typeface="Georgia Pro Bold"/>
                <a:ea typeface="Georgia Pro Bold"/>
                <a:cs typeface="Georgia Pro Bold"/>
                <a:sym typeface="Georgia Pro Bold"/>
              </a:rPr>
              <a:t>Do not use test banks, Chegg, </a:t>
            </a:r>
            <a:r>
              <a:rPr lang="en-US" sz="3000" dirty="0" err="1">
                <a:solidFill>
                  <a:srgbClr val="FFBD59"/>
                </a:solidFill>
                <a:latin typeface="Georgia Pro Bold"/>
                <a:ea typeface="Georgia Pro Bold"/>
                <a:cs typeface="Georgia Pro Bold"/>
                <a:sym typeface="Georgia Pro Bold"/>
              </a:rPr>
              <a:t>Coursehero</a:t>
            </a:r>
            <a:r>
              <a:rPr lang="en-US" sz="3000" dirty="0">
                <a:solidFill>
                  <a:srgbClr val="FFBD59"/>
                </a:solidFill>
                <a:latin typeface="Georgia Pro Bold"/>
                <a:ea typeface="Georgia Pro Bold"/>
                <a:cs typeface="Georgia Pro Bold"/>
                <a:sym typeface="Georgia Pro Bold"/>
              </a:rPr>
              <a:t>, Spark Notes, or other “tutoring” websites.</a:t>
            </a:r>
          </a:p>
          <a:p>
            <a:pPr marL="1036320" lvl="1" indent="-518160">
              <a:lnSpc>
                <a:spcPts val="6719"/>
              </a:lnSpc>
              <a:buFont typeface="Arial"/>
              <a:buChar char="•"/>
            </a:pPr>
            <a:r>
              <a:rPr lang="en-US" sz="3000" dirty="0">
                <a:solidFill>
                  <a:srgbClr val="FFBD59"/>
                </a:solidFill>
                <a:latin typeface="Georgia Pro Bold"/>
                <a:ea typeface="Georgia Pro Bold"/>
                <a:cs typeface="Georgia Pro Bold"/>
                <a:sym typeface="Georgia Pro Bold"/>
              </a:rPr>
              <a:t>Take the SAA Moodle Module</a:t>
            </a:r>
          </a:p>
          <a:p>
            <a:pPr marL="1036320" lvl="1" indent="-518160">
              <a:lnSpc>
                <a:spcPts val="6719"/>
              </a:lnSpc>
              <a:buFont typeface="Arial"/>
              <a:buChar char="•"/>
            </a:pPr>
            <a:r>
              <a:rPr lang="en-US" sz="3000" dirty="0">
                <a:solidFill>
                  <a:srgbClr val="FFBD59"/>
                </a:solidFill>
                <a:latin typeface="Georgia Pro Bold"/>
                <a:ea typeface="Georgia Pro Bold"/>
                <a:cs typeface="Georgia Pro Bold"/>
                <a:sym typeface="Georgia Pro Bold"/>
              </a:rPr>
              <a:t>Use Google Docs</a:t>
            </a:r>
          </a:p>
          <a:p>
            <a:pPr marL="1036320" lvl="1" indent="-518160">
              <a:lnSpc>
                <a:spcPts val="6719"/>
              </a:lnSpc>
              <a:buFont typeface="Arial"/>
              <a:buChar char="•"/>
            </a:pPr>
            <a:r>
              <a:rPr lang="en-US" sz="3000" dirty="0">
                <a:solidFill>
                  <a:srgbClr val="FFBD59"/>
                </a:solidFill>
                <a:latin typeface="Georgia Pro Bold"/>
                <a:ea typeface="Georgia Pro Bold"/>
                <a:cs typeface="Georgia Pro Bold"/>
                <a:sym typeface="Georgia Pro Bold"/>
              </a:rPr>
              <a:t>Ask the instructor if you are unsure of something.</a:t>
            </a:r>
          </a:p>
          <a:p>
            <a:pPr marL="1036320" lvl="1" indent="-518160">
              <a:lnSpc>
                <a:spcPts val="6719"/>
              </a:lnSpc>
              <a:buFont typeface="Arial"/>
              <a:buChar char="•"/>
            </a:pPr>
            <a:endParaRPr lang="en-US" sz="4800" dirty="0">
              <a:solidFill>
                <a:srgbClr val="FFBD59"/>
              </a:solidFill>
              <a:latin typeface="Georgia Pro Bold"/>
              <a:ea typeface="Georgia Pro Bold"/>
              <a:cs typeface="Georgia Pro Bold"/>
              <a:sym typeface="Georgia Pro Bold"/>
            </a:endParaRPr>
          </a:p>
          <a:p>
            <a:pPr marL="1036320" lvl="1" indent="-518160">
              <a:lnSpc>
                <a:spcPts val="6719"/>
              </a:lnSpc>
              <a:buFont typeface="Arial"/>
              <a:buChar char="•"/>
            </a:pPr>
            <a:endParaRPr lang="en-US" sz="4800" dirty="0">
              <a:solidFill>
                <a:srgbClr val="FFBD59"/>
              </a:solidFill>
              <a:latin typeface="Georgia Pro Bold"/>
              <a:ea typeface="Georgia Pro Bold"/>
              <a:cs typeface="Georgia Pro Bold"/>
              <a:sym typeface="Georgia Pro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600199" y="-1"/>
            <a:ext cx="15453847" cy="10385879"/>
          </a:xfrm>
          <a:custGeom>
            <a:avLst/>
            <a:gdLst/>
            <a:ahLst/>
            <a:cxnLst/>
            <a:rect l="l" t="t" r="r" b="b"/>
            <a:pathLst>
              <a:path w="15538788" h="10484758">
                <a:moveTo>
                  <a:pt x="0" y="0"/>
                </a:moveTo>
                <a:lnTo>
                  <a:pt x="15538788" y="0"/>
                </a:lnTo>
                <a:lnTo>
                  <a:pt x="15538788" y="10484758"/>
                </a:lnTo>
                <a:lnTo>
                  <a:pt x="0" y="10484758"/>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rot="6498192">
            <a:off x="4312063" y="4531186"/>
            <a:ext cx="1224627" cy="1224627"/>
            <a:chOff x="0" y="0"/>
            <a:chExt cx="812800" cy="812800"/>
          </a:xfrm>
        </p:grpSpPr>
        <p:sp>
          <p:nvSpPr>
            <p:cNvPr id="4" name="Freeform 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11D76"/>
            </a:solidFill>
          </p:spPr>
          <p:txBody>
            <a:bodyPr/>
            <a:lstStyle/>
            <a:p>
              <a:endParaRPr lang="en-US"/>
            </a:p>
          </p:txBody>
        </p:sp>
        <p:sp>
          <p:nvSpPr>
            <p:cNvPr id="5" name="TextBox 5"/>
            <p:cNvSpPr txBox="1"/>
            <p:nvPr/>
          </p:nvSpPr>
          <p:spPr>
            <a:xfrm>
              <a:off x="0" y="165100"/>
              <a:ext cx="711200" cy="4445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828800" y="57150"/>
            <a:ext cx="13962432" cy="10172700"/>
          </a:xfrm>
          <a:custGeom>
            <a:avLst/>
            <a:gdLst/>
            <a:ahLst/>
            <a:cxnLst/>
            <a:rect l="l" t="t" r="r" b="b"/>
            <a:pathLst>
              <a:path w="13599264" h="10545096">
                <a:moveTo>
                  <a:pt x="0" y="0"/>
                </a:moveTo>
                <a:lnTo>
                  <a:pt x="13599264" y="0"/>
                </a:lnTo>
                <a:lnTo>
                  <a:pt x="13599264" y="10545096"/>
                </a:lnTo>
                <a:lnTo>
                  <a:pt x="0" y="1054509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545598"/>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1025667" y="7148037"/>
            <a:ext cx="5811133" cy="2404842"/>
            <a:chOff x="0" y="0"/>
            <a:chExt cx="1530504" cy="633374"/>
          </a:xfrm>
        </p:grpSpPr>
        <p:sp>
          <p:nvSpPr>
            <p:cNvPr id="4" name="Freeform 4"/>
            <p:cNvSpPr/>
            <p:nvPr/>
          </p:nvSpPr>
          <p:spPr>
            <a:xfrm>
              <a:off x="0" y="0"/>
              <a:ext cx="1530504" cy="633374"/>
            </a:xfrm>
            <a:custGeom>
              <a:avLst/>
              <a:gdLst/>
              <a:ahLst/>
              <a:cxnLst/>
              <a:rect l="l" t="t" r="r" b="b"/>
              <a:pathLst>
                <a:path w="1530504" h="633374">
                  <a:moveTo>
                    <a:pt x="0" y="0"/>
                  </a:moveTo>
                  <a:lnTo>
                    <a:pt x="1530504" y="0"/>
                  </a:lnTo>
                  <a:lnTo>
                    <a:pt x="1530504" y="633374"/>
                  </a:lnTo>
                  <a:lnTo>
                    <a:pt x="0" y="633374"/>
                  </a:lnTo>
                  <a:close/>
                </a:path>
              </a:pathLst>
            </a:custGeom>
            <a:solidFill>
              <a:srgbClr val="FFBD59"/>
            </a:solidFill>
          </p:spPr>
          <p:txBody>
            <a:bodyPr/>
            <a:lstStyle/>
            <a:p>
              <a:endParaRPr lang="en-US"/>
            </a:p>
          </p:txBody>
        </p:sp>
        <p:sp>
          <p:nvSpPr>
            <p:cNvPr id="5" name="TextBox 5"/>
            <p:cNvSpPr txBox="1"/>
            <p:nvPr/>
          </p:nvSpPr>
          <p:spPr>
            <a:xfrm>
              <a:off x="0" y="-38100"/>
              <a:ext cx="1530504" cy="67147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614702" y="-30373"/>
            <a:ext cx="15058596" cy="1575970"/>
          </a:xfrm>
          <a:prstGeom prst="rect">
            <a:avLst/>
          </a:prstGeom>
        </p:spPr>
        <p:txBody>
          <a:bodyPr lIns="0" tIns="0" rIns="0" bIns="0" rtlCol="0" anchor="t">
            <a:spAutoFit/>
          </a:bodyPr>
          <a:lstStyle/>
          <a:p>
            <a:pPr algn="ctr">
              <a:lnSpc>
                <a:spcPts val="12880"/>
              </a:lnSpc>
            </a:pPr>
            <a:r>
              <a:rPr lang="en-US" sz="9200">
                <a:solidFill>
                  <a:srgbClr val="FFFFFF"/>
                </a:solidFill>
                <a:latin typeface="Georgia Pro Bold"/>
                <a:ea typeface="Georgia Pro Bold"/>
                <a:cs typeface="Georgia Pro Bold"/>
                <a:sym typeface="Georgia Pro Bold"/>
              </a:rPr>
              <a:t>Accountability Outcomes</a:t>
            </a:r>
          </a:p>
        </p:txBody>
      </p:sp>
      <p:sp>
        <p:nvSpPr>
          <p:cNvPr id="7" name="TextBox 7"/>
          <p:cNvSpPr txBox="1"/>
          <p:nvPr/>
        </p:nvSpPr>
        <p:spPr>
          <a:xfrm>
            <a:off x="1028700" y="2344140"/>
            <a:ext cx="6460387" cy="7208738"/>
          </a:xfrm>
          <a:prstGeom prst="rect">
            <a:avLst/>
          </a:prstGeom>
        </p:spPr>
        <p:txBody>
          <a:bodyPr lIns="0" tIns="0" rIns="0" bIns="0" rtlCol="0" anchor="t">
            <a:spAutoFit/>
          </a:bodyPr>
          <a:lstStyle/>
          <a:p>
            <a:pPr algn="l">
              <a:lnSpc>
                <a:spcPts val="4000"/>
              </a:lnSpc>
            </a:pPr>
            <a:r>
              <a:rPr lang="en-US" sz="3200">
                <a:solidFill>
                  <a:srgbClr val="000000"/>
                </a:solidFill>
                <a:latin typeface="Georgia Pro Bold Italics"/>
                <a:ea typeface="Georgia Pro Bold Italics"/>
                <a:cs typeface="Georgia Pro Bold Italics"/>
                <a:sym typeface="Georgia Pro Bold Italics"/>
              </a:rPr>
              <a:t>Typical Outcomes for </a:t>
            </a:r>
            <a:r>
              <a:rPr lang="en-US" sz="3200">
                <a:solidFill>
                  <a:srgbClr val="431C79"/>
                </a:solidFill>
                <a:latin typeface="Georgia Pro Bold Italics"/>
                <a:ea typeface="Georgia Pro Bold Italics"/>
                <a:cs typeface="Georgia Pro Bold Italics"/>
                <a:sym typeface="Georgia Pro Bold Italics"/>
              </a:rPr>
              <a:t>Undergraduate</a:t>
            </a:r>
            <a:r>
              <a:rPr lang="en-US" sz="3200">
                <a:solidFill>
                  <a:srgbClr val="000000"/>
                </a:solidFill>
                <a:latin typeface="Georgia Pro Bold Italics"/>
                <a:ea typeface="Georgia Pro Bold Italics"/>
                <a:cs typeface="Georgia Pro Bold Italics"/>
                <a:sym typeface="Georgia Pro Bold Italics"/>
              </a:rPr>
              <a:t> Students</a:t>
            </a:r>
          </a:p>
          <a:p>
            <a:pPr algn="l">
              <a:lnSpc>
                <a:spcPts val="4000"/>
              </a:lnSpc>
            </a:pPr>
            <a:endParaRPr lang="en-US" sz="3200">
              <a:solidFill>
                <a:srgbClr val="000000"/>
              </a:solidFill>
              <a:latin typeface="Georgia Pro Bold Italics"/>
              <a:ea typeface="Georgia Pro Bold Italics"/>
              <a:cs typeface="Georgia Pro Bold Italics"/>
              <a:sym typeface="Georgia Pro Bold Italics"/>
            </a:endParaRPr>
          </a:p>
          <a:p>
            <a:pPr algn="l">
              <a:lnSpc>
                <a:spcPts val="3499"/>
              </a:lnSpc>
            </a:pPr>
            <a:r>
              <a:rPr lang="en-US" sz="2799">
                <a:solidFill>
                  <a:srgbClr val="000000"/>
                </a:solidFill>
                <a:latin typeface="Georgia Pro Bold"/>
                <a:ea typeface="Georgia Pro Bold"/>
                <a:cs typeface="Georgia Pro Bold"/>
                <a:sym typeface="Georgia Pro Bold"/>
              </a:rPr>
              <a:t>1st Violation: </a:t>
            </a:r>
            <a:r>
              <a:rPr lang="en-US" sz="2799">
                <a:solidFill>
                  <a:srgbClr val="000000"/>
                </a:solidFill>
                <a:latin typeface="Georgia Pro"/>
                <a:ea typeface="Georgia Pro"/>
                <a:cs typeface="Georgia Pro"/>
                <a:sym typeface="Georgia Pro"/>
              </a:rPr>
              <a:t>Warning for a minimum of two semesters (including a transcript notation)</a:t>
            </a:r>
          </a:p>
          <a:p>
            <a:pPr algn="l">
              <a:lnSpc>
                <a:spcPts val="3499"/>
              </a:lnSpc>
            </a:pPr>
            <a:endParaRPr lang="en-US" sz="2799">
              <a:solidFill>
                <a:srgbClr val="000000"/>
              </a:solidFill>
              <a:latin typeface="Georgia Pro"/>
              <a:ea typeface="Georgia Pro"/>
              <a:cs typeface="Georgia Pro"/>
              <a:sym typeface="Georgia Pro"/>
            </a:endParaRPr>
          </a:p>
          <a:p>
            <a:pPr algn="l">
              <a:lnSpc>
                <a:spcPts val="3499"/>
              </a:lnSpc>
            </a:pPr>
            <a:r>
              <a:rPr lang="en-US" sz="2799">
                <a:solidFill>
                  <a:srgbClr val="000000"/>
                </a:solidFill>
                <a:latin typeface="Georgia Pro"/>
                <a:ea typeface="Georgia Pro"/>
                <a:cs typeface="Georgia Pro"/>
                <a:sym typeface="Georgia Pro"/>
              </a:rPr>
              <a:t>Zero on the work in question</a:t>
            </a:r>
          </a:p>
          <a:p>
            <a:pPr algn="l">
              <a:lnSpc>
                <a:spcPts val="3499"/>
              </a:lnSpc>
            </a:pPr>
            <a:endParaRPr lang="en-US" sz="2799">
              <a:solidFill>
                <a:srgbClr val="000000"/>
              </a:solidFill>
              <a:latin typeface="Georgia Pro"/>
              <a:ea typeface="Georgia Pro"/>
              <a:cs typeface="Georgia Pro"/>
              <a:sym typeface="Georgia Pro"/>
            </a:endParaRPr>
          </a:p>
          <a:p>
            <a:pPr algn="l">
              <a:lnSpc>
                <a:spcPts val="3499"/>
              </a:lnSpc>
            </a:pPr>
            <a:r>
              <a:rPr lang="en-US" sz="2799">
                <a:solidFill>
                  <a:srgbClr val="000000"/>
                </a:solidFill>
                <a:latin typeface="Georgia Pro"/>
                <a:ea typeface="Georgia Pro"/>
                <a:cs typeface="Georgia Pro"/>
                <a:sym typeface="Georgia Pro"/>
              </a:rPr>
              <a:t>Educational activity: Academic Misconduct Moodle Module, Plagiarism Moodle Module, Assignment Resubmission for no credit, Letter of Apology, Ethics &amp; Decision Making Moodle class, etc.</a:t>
            </a:r>
          </a:p>
          <a:p>
            <a:pPr algn="l">
              <a:lnSpc>
                <a:spcPts val="3499"/>
              </a:lnSpc>
            </a:pPr>
            <a:endParaRPr lang="en-US" sz="2799">
              <a:solidFill>
                <a:srgbClr val="000000"/>
              </a:solidFill>
              <a:latin typeface="Georgia Pro"/>
              <a:ea typeface="Georgia Pro"/>
              <a:cs typeface="Georgia Pro"/>
              <a:sym typeface="Georgia Pro"/>
            </a:endParaRPr>
          </a:p>
        </p:txBody>
      </p:sp>
      <p:sp>
        <p:nvSpPr>
          <p:cNvPr id="8" name="TextBox 8"/>
          <p:cNvSpPr txBox="1"/>
          <p:nvPr/>
        </p:nvSpPr>
        <p:spPr>
          <a:xfrm>
            <a:off x="8991174" y="2344140"/>
            <a:ext cx="6460387" cy="4580434"/>
          </a:xfrm>
          <a:prstGeom prst="rect">
            <a:avLst/>
          </a:prstGeom>
        </p:spPr>
        <p:txBody>
          <a:bodyPr lIns="0" tIns="0" rIns="0" bIns="0" rtlCol="0" anchor="t">
            <a:spAutoFit/>
          </a:bodyPr>
          <a:lstStyle/>
          <a:p>
            <a:pPr algn="l">
              <a:lnSpc>
                <a:spcPts val="4000"/>
              </a:lnSpc>
            </a:pPr>
            <a:r>
              <a:rPr lang="en-US" sz="3200">
                <a:solidFill>
                  <a:srgbClr val="000000"/>
                </a:solidFill>
                <a:latin typeface="Georgia Pro Bold Italics"/>
                <a:ea typeface="Georgia Pro Bold Italics"/>
                <a:cs typeface="Georgia Pro Bold Italics"/>
                <a:sym typeface="Georgia Pro Bold Italics"/>
              </a:rPr>
              <a:t>Typical Outcomes for </a:t>
            </a:r>
            <a:r>
              <a:rPr lang="en-US" sz="3200">
                <a:solidFill>
                  <a:srgbClr val="431C79"/>
                </a:solidFill>
                <a:latin typeface="Georgia Pro Bold Italics"/>
                <a:ea typeface="Georgia Pro Bold Italics"/>
                <a:cs typeface="Georgia Pro Bold Italics"/>
                <a:sym typeface="Georgia Pro Bold Italics"/>
              </a:rPr>
              <a:t>Graduate</a:t>
            </a:r>
            <a:r>
              <a:rPr lang="en-US" sz="3200">
                <a:solidFill>
                  <a:srgbClr val="000000"/>
                </a:solidFill>
                <a:latin typeface="Georgia Pro Bold Italics"/>
                <a:ea typeface="Georgia Pro Bold Italics"/>
                <a:cs typeface="Georgia Pro Bold Italics"/>
                <a:sym typeface="Georgia Pro Bold Italics"/>
              </a:rPr>
              <a:t> Students</a:t>
            </a:r>
          </a:p>
          <a:p>
            <a:pPr algn="l">
              <a:lnSpc>
                <a:spcPts val="4000"/>
              </a:lnSpc>
            </a:pPr>
            <a:endParaRPr lang="en-US" sz="3200">
              <a:solidFill>
                <a:srgbClr val="000000"/>
              </a:solidFill>
              <a:latin typeface="Georgia Pro Bold Italics"/>
              <a:ea typeface="Georgia Pro Bold Italics"/>
              <a:cs typeface="Georgia Pro Bold Italics"/>
              <a:sym typeface="Georgia Pro Bold Italics"/>
            </a:endParaRPr>
          </a:p>
          <a:p>
            <a:pPr algn="l">
              <a:lnSpc>
                <a:spcPts val="3499"/>
              </a:lnSpc>
            </a:pPr>
            <a:r>
              <a:rPr lang="en-US" sz="2799">
                <a:solidFill>
                  <a:srgbClr val="000000"/>
                </a:solidFill>
                <a:latin typeface="Georgia Pro Bold"/>
                <a:ea typeface="Georgia Pro Bold"/>
                <a:cs typeface="Georgia Pro Bold"/>
                <a:sym typeface="Georgia Pro Bold"/>
              </a:rPr>
              <a:t>1st Violation: </a:t>
            </a:r>
            <a:r>
              <a:rPr lang="en-US" sz="2799">
                <a:solidFill>
                  <a:srgbClr val="000000"/>
                </a:solidFill>
                <a:latin typeface="Georgia Pro"/>
                <a:ea typeface="Georgia Pro"/>
                <a:cs typeface="Georgia Pro"/>
                <a:sym typeface="Georgia Pro"/>
              </a:rPr>
              <a:t>Disciplinary Probation for a minimum of two semesters (including transcript notation)</a:t>
            </a:r>
          </a:p>
          <a:p>
            <a:pPr algn="l">
              <a:lnSpc>
                <a:spcPts val="3499"/>
              </a:lnSpc>
            </a:pPr>
            <a:endParaRPr lang="en-US" sz="2799">
              <a:solidFill>
                <a:srgbClr val="000000"/>
              </a:solidFill>
              <a:latin typeface="Georgia Pro"/>
              <a:ea typeface="Georgia Pro"/>
              <a:cs typeface="Georgia Pro"/>
              <a:sym typeface="Georgia Pro"/>
            </a:endParaRPr>
          </a:p>
          <a:p>
            <a:pPr algn="l">
              <a:lnSpc>
                <a:spcPts val="3499"/>
              </a:lnSpc>
            </a:pPr>
            <a:r>
              <a:rPr lang="en-US" sz="2799">
                <a:solidFill>
                  <a:srgbClr val="000000"/>
                </a:solidFill>
                <a:latin typeface="Georgia Pro"/>
                <a:ea typeface="Georgia Pro"/>
                <a:cs typeface="Georgia Pro"/>
                <a:sym typeface="Georgia Pro"/>
              </a:rPr>
              <a:t>Zero on work in question and lower the overall grade by one letter OR fail the course.</a:t>
            </a:r>
          </a:p>
        </p:txBody>
      </p:sp>
      <p:sp>
        <p:nvSpPr>
          <p:cNvPr id="9" name="TextBox 9"/>
          <p:cNvSpPr txBox="1"/>
          <p:nvPr/>
        </p:nvSpPr>
        <p:spPr>
          <a:xfrm>
            <a:off x="11114111" y="7685712"/>
            <a:ext cx="5634246" cy="1426845"/>
          </a:xfrm>
          <a:prstGeom prst="rect">
            <a:avLst/>
          </a:prstGeom>
        </p:spPr>
        <p:txBody>
          <a:bodyPr lIns="0" tIns="0" rIns="0" bIns="0" rtlCol="0" anchor="t">
            <a:spAutoFit/>
          </a:bodyPr>
          <a:lstStyle/>
          <a:p>
            <a:pPr algn="ctr">
              <a:lnSpc>
                <a:spcPts val="3779"/>
              </a:lnSpc>
            </a:pPr>
            <a:r>
              <a:rPr lang="en-US" sz="2699">
                <a:solidFill>
                  <a:srgbClr val="000000"/>
                </a:solidFill>
                <a:latin typeface="Georgia Pro Bold"/>
                <a:ea typeface="Georgia Pro Bold"/>
                <a:cs typeface="Georgia Pro Bold"/>
                <a:sym typeface="Georgia Pro Bold"/>
              </a:rPr>
              <a:t>*Student records are kept for 7 years, unless a student was suspended or expelled.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TextBox 3"/>
          <p:cNvSpPr txBox="1"/>
          <p:nvPr/>
        </p:nvSpPr>
        <p:spPr>
          <a:xfrm>
            <a:off x="2098275" y="1951399"/>
            <a:ext cx="14091449" cy="5628310"/>
          </a:xfrm>
          <a:prstGeom prst="rect">
            <a:avLst/>
          </a:prstGeom>
        </p:spPr>
        <p:txBody>
          <a:bodyPr lIns="0" tIns="0" rIns="0" bIns="0" rtlCol="0" anchor="t">
            <a:spAutoFit/>
          </a:bodyPr>
          <a:lstStyle/>
          <a:p>
            <a:pPr algn="ctr">
              <a:lnSpc>
                <a:spcPts val="8959"/>
              </a:lnSpc>
            </a:pPr>
            <a:r>
              <a:rPr lang="en-US" sz="6399">
                <a:solidFill>
                  <a:srgbClr val="FFFFFF"/>
                </a:solidFill>
                <a:latin typeface="Georgia Pro Bold"/>
                <a:ea typeface="Georgia Pro Bold"/>
                <a:cs typeface="Georgia Pro Bold"/>
                <a:sym typeface="Georgia Pro Bold"/>
              </a:rPr>
              <a:t>Graduate Students are held to a higher standard because of the advanced level of study and the increased responsibilities that come with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85204" y="136602"/>
            <a:ext cx="9154584" cy="2831968"/>
          </a:xfrm>
          <a:prstGeom prst="rect">
            <a:avLst/>
          </a:prstGeom>
        </p:spPr>
        <p:txBody>
          <a:bodyPr lIns="0" tIns="0" rIns="0" bIns="0" rtlCol="0" anchor="t">
            <a:spAutoFit/>
          </a:bodyPr>
          <a:lstStyle/>
          <a:p>
            <a:pPr algn="ctr">
              <a:lnSpc>
                <a:spcPts val="12880"/>
              </a:lnSpc>
            </a:pPr>
            <a:r>
              <a:rPr lang="en-US" sz="9200">
                <a:solidFill>
                  <a:srgbClr val="411D76"/>
                </a:solidFill>
                <a:latin typeface="Georgia Pro"/>
                <a:ea typeface="Georgia Pro"/>
                <a:cs typeface="Georgia Pro"/>
                <a:sym typeface="Georgia Pro"/>
              </a:rPr>
              <a:t>HELP PREVENT </a:t>
            </a:r>
          </a:p>
          <a:p>
            <a:pPr algn="ctr">
              <a:lnSpc>
                <a:spcPts val="6900"/>
              </a:lnSpc>
            </a:pPr>
            <a:r>
              <a:rPr lang="en-US" sz="9200" u="sng">
                <a:solidFill>
                  <a:srgbClr val="FFBD59"/>
                </a:solidFill>
                <a:latin typeface="Georgia Pro"/>
                <a:ea typeface="Georgia Pro"/>
                <a:cs typeface="Georgia Pro"/>
                <a:sym typeface="Georgia Pro"/>
              </a:rPr>
              <a:t>HAZING</a:t>
            </a:r>
          </a:p>
        </p:txBody>
      </p:sp>
      <p:sp>
        <p:nvSpPr>
          <p:cNvPr id="3" name="Freeform 3">
            <a:extLst>
              <a:ext uri="{C183D7F6-B498-43B3-948B-1728B52AA6E4}">
                <adec:decorative xmlns:adec="http://schemas.microsoft.com/office/drawing/2017/decorative" val="1"/>
              </a:ext>
            </a:extLst>
          </p:cNvPr>
          <p:cNvSpPr/>
          <p:nvPr/>
        </p:nvSpPr>
        <p:spPr>
          <a:xfrm>
            <a:off x="0" y="3597903"/>
            <a:ext cx="18288000" cy="3091195"/>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1852398" y="4121851"/>
            <a:ext cx="14277551" cy="1976623"/>
          </a:xfrm>
          <a:prstGeom prst="rect">
            <a:avLst/>
          </a:prstGeom>
        </p:spPr>
        <p:txBody>
          <a:bodyPr lIns="0" tIns="0" rIns="0" bIns="0" rtlCol="0" anchor="t">
            <a:spAutoFit/>
          </a:bodyPr>
          <a:lstStyle/>
          <a:p>
            <a:pPr algn="ctr">
              <a:lnSpc>
                <a:spcPts val="3920"/>
              </a:lnSpc>
            </a:pPr>
            <a:r>
              <a:rPr lang="en-US" sz="2800">
                <a:solidFill>
                  <a:srgbClr val="FFFFFF"/>
                </a:solidFill>
                <a:latin typeface="Georgia Pro"/>
                <a:ea typeface="Georgia Pro"/>
                <a:cs typeface="Georgia Pro"/>
                <a:sym typeface="Georgia Pro"/>
              </a:rPr>
              <a:t>Hazing is an act by an individual or a group that, as an explicit or implicit condition for initiation to, admission into, affiliation with, or continued membership in a group or organization, regardless of consent, endangers health and safety, compromises academic performance, causes property destruction, or violates policy or law</a:t>
            </a:r>
          </a:p>
        </p:txBody>
      </p:sp>
      <p:sp>
        <p:nvSpPr>
          <p:cNvPr id="5" name="TextBox 5"/>
          <p:cNvSpPr txBox="1"/>
          <p:nvPr/>
        </p:nvSpPr>
        <p:spPr>
          <a:xfrm>
            <a:off x="2143261" y="7936415"/>
            <a:ext cx="13695826" cy="1448795"/>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Georgia Pro Bold"/>
                <a:ea typeface="Georgia Pro Bold"/>
                <a:cs typeface="Georgia Pro Bold"/>
                <a:sym typeface="Georgia Pro Bold"/>
              </a:rPr>
              <a:t>Report hazing: 225-578-3231 (LSUPD) or www.lsu.edu/concern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purple background">
            <a:extLst>
              <a:ext uri="{FF2B5EF4-FFF2-40B4-BE49-F238E27FC236}">
                <a16:creationId xmlns:a16="http://schemas.microsoft.com/office/drawing/2014/main" id="{5205EA06-A28C-F8DF-2355-9DC63CF58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extLst>
      <p:ext uri="{BB962C8B-B14F-4D97-AF65-F5344CB8AC3E}">
        <p14:creationId xmlns:p14="http://schemas.microsoft.com/office/powerpoint/2010/main" val="423576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dirty="0"/>
          </a:p>
        </p:txBody>
      </p:sp>
      <p:sp>
        <p:nvSpPr>
          <p:cNvPr id="4" name="TextBox 4"/>
          <p:cNvSpPr txBox="1"/>
          <p:nvPr/>
        </p:nvSpPr>
        <p:spPr>
          <a:xfrm>
            <a:off x="5867400" y="8235647"/>
            <a:ext cx="5453393" cy="1820479"/>
          </a:xfrm>
          <a:prstGeom prst="rect">
            <a:avLst/>
          </a:prstGeom>
        </p:spPr>
        <p:txBody>
          <a:bodyPr lIns="0" tIns="0" rIns="0" bIns="0" rtlCol="0" anchor="t">
            <a:spAutoFit/>
          </a:bodyPr>
          <a:lstStyle/>
          <a:p>
            <a:pPr algn="ctr">
              <a:lnSpc>
                <a:spcPts val="7279"/>
              </a:lnSpc>
            </a:pPr>
            <a:r>
              <a:rPr lang="en-US" sz="5199" dirty="0">
                <a:solidFill>
                  <a:srgbClr val="FFFFFF"/>
                </a:solidFill>
                <a:latin typeface="Georgia Pro Bold"/>
                <a:ea typeface="Georgia Pro Bold"/>
                <a:cs typeface="Georgia Pro Bold"/>
                <a:sym typeface="Georgia Pro Bold"/>
              </a:rPr>
              <a:t>(225) 578-4307</a:t>
            </a:r>
          </a:p>
          <a:p>
            <a:pPr algn="ctr">
              <a:lnSpc>
                <a:spcPts val="7279"/>
              </a:lnSpc>
            </a:pPr>
            <a:r>
              <a:rPr lang="en-US" sz="5199" dirty="0">
                <a:solidFill>
                  <a:srgbClr val="FFFFFF"/>
                </a:solidFill>
                <a:latin typeface="Georgia Pro Bold"/>
                <a:ea typeface="Georgia Pro Bold"/>
                <a:cs typeface="Georgia Pro Bold"/>
                <a:sym typeface="Georgia Pro Bold"/>
              </a:rPr>
              <a:t>dossaa@lsu.edu</a:t>
            </a:r>
          </a:p>
        </p:txBody>
      </p:sp>
      <p:sp>
        <p:nvSpPr>
          <p:cNvPr id="5" name="TextBox 5"/>
          <p:cNvSpPr txBox="1"/>
          <p:nvPr/>
        </p:nvSpPr>
        <p:spPr>
          <a:xfrm>
            <a:off x="3733800" y="4087482"/>
            <a:ext cx="10030504" cy="3917291"/>
          </a:xfrm>
          <a:prstGeom prst="rect">
            <a:avLst/>
          </a:prstGeom>
        </p:spPr>
        <p:txBody>
          <a:bodyPr wrap="square" lIns="0" tIns="0" rIns="0" bIns="0" rtlCol="0" anchor="t">
            <a:spAutoFit/>
          </a:bodyPr>
          <a:lstStyle/>
          <a:p>
            <a:pPr algn="ctr">
              <a:lnSpc>
                <a:spcPts val="7840"/>
              </a:lnSpc>
            </a:pPr>
            <a:r>
              <a:rPr lang="en-US" sz="5600" dirty="0">
                <a:solidFill>
                  <a:srgbClr val="FFFFFF"/>
                </a:solidFill>
                <a:latin typeface="Georgia Pro Bold"/>
                <a:ea typeface="Georgia Pro Bold"/>
                <a:cs typeface="Georgia Pro Bold"/>
                <a:sym typeface="Georgia Pro Bold"/>
              </a:rPr>
              <a:t>Student Advocacy &amp; Accountability</a:t>
            </a:r>
          </a:p>
          <a:p>
            <a:pPr algn="ctr">
              <a:lnSpc>
                <a:spcPts val="7840"/>
              </a:lnSpc>
            </a:pPr>
            <a:r>
              <a:rPr lang="en-US" sz="5600" dirty="0">
                <a:solidFill>
                  <a:srgbClr val="FFFFFF"/>
                </a:solidFill>
                <a:latin typeface="Georgia Pro Bold"/>
                <a:ea typeface="Georgia Pro Bold"/>
                <a:cs typeface="Georgia Pro Bold"/>
                <a:sym typeface="Georgia Pro Bold"/>
              </a:rPr>
              <a:t>4th Floor of the Student Union</a:t>
            </a:r>
          </a:p>
        </p:txBody>
      </p:sp>
      <p:sp>
        <p:nvSpPr>
          <p:cNvPr id="3" name="TextBox 3"/>
          <p:cNvSpPr txBox="1"/>
          <p:nvPr/>
        </p:nvSpPr>
        <p:spPr>
          <a:xfrm>
            <a:off x="4062183" y="422731"/>
            <a:ext cx="10163633" cy="3204646"/>
          </a:xfrm>
          <a:prstGeom prst="rect">
            <a:avLst/>
          </a:prstGeom>
        </p:spPr>
        <p:txBody>
          <a:bodyPr lIns="0" tIns="0" rIns="0" bIns="0" rtlCol="0" anchor="t">
            <a:spAutoFit/>
          </a:bodyPr>
          <a:lstStyle/>
          <a:p>
            <a:pPr algn="ctr">
              <a:lnSpc>
                <a:spcPts val="12880"/>
              </a:lnSpc>
            </a:pPr>
            <a:r>
              <a:rPr lang="en-US" sz="9200">
                <a:solidFill>
                  <a:srgbClr val="FFBD59"/>
                </a:solidFill>
                <a:latin typeface="Georgia Pro Bold"/>
                <a:ea typeface="Georgia Pro Bold"/>
                <a:cs typeface="Georgia Pro Bold"/>
                <a:sym typeface="Georgia Pro Bold"/>
              </a:rPr>
              <a:t>We are here to support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0F09-EA0A-D0A2-8CBC-FD40133F91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1E0CAB-A506-A51A-BE44-8A0B26CE6B9E}"/>
              </a:ext>
              <a:ext uri="{C183D7F6-B498-43B3-948B-1728B52AA6E4}">
                <adec:decorative xmlns:adec="http://schemas.microsoft.com/office/drawing/2017/decorative" val="1"/>
              </a:ext>
            </a:extLst>
          </p:cNvPr>
          <p:cNvSpPr/>
          <p:nvPr/>
        </p:nvSpPr>
        <p:spPr>
          <a:xfrm>
            <a:off x="0" y="8255094"/>
            <a:ext cx="18593653" cy="3091195"/>
          </a:xfrm>
          <a:custGeom>
            <a:avLst/>
            <a:gdLst/>
            <a:ahLst/>
            <a:cxnLst/>
            <a:rect l="l" t="t" r="r" b="b"/>
            <a:pathLst>
              <a:path w="18593653" h="3091195">
                <a:moveTo>
                  <a:pt x="0" y="0"/>
                </a:moveTo>
                <a:lnTo>
                  <a:pt x="18593653" y="0"/>
                </a:lnTo>
                <a:lnTo>
                  <a:pt x="18593653" y="3091195"/>
                </a:lnTo>
                <a:lnTo>
                  <a:pt x="0" y="3091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A568E726-C3F3-9432-7C4D-31EB8C318DC8}"/>
              </a:ext>
              <a:ext uri="{C183D7F6-B498-43B3-948B-1728B52AA6E4}">
                <adec:decorative xmlns:adec="http://schemas.microsoft.com/office/drawing/2017/decorative" val="1"/>
              </a:ext>
            </a:extLst>
          </p:cNvPr>
          <p:cNvSpPr/>
          <p:nvPr/>
        </p:nvSpPr>
        <p:spPr>
          <a:xfrm>
            <a:off x="7437661" y="8255094"/>
            <a:ext cx="10711203" cy="2099396"/>
          </a:xfrm>
          <a:custGeom>
            <a:avLst/>
            <a:gdLst/>
            <a:ahLst/>
            <a:cxnLst/>
            <a:rect l="l" t="t" r="r" b="b"/>
            <a:pathLst>
              <a:path w="10711203" h="2099396">
                <a:moveTo>
                  <a:pt x="0" y="0"/>
                </a:moveTo>
                <a:lnTo>
                  <a:pt x="10711203" y="0"/>
                </a:lnTo>
                <a:lnTo>
                  <a:pt x="10711203" y="2099396"/>
                </a:lnTo>
                <a:lnTo>
                  <a:pt x="0" y="2099396"/>
                </a:lnTo>
                <a:lnTo>
                  <a:pt x="0" y="0"/>
                </a:lnTo>
                <a:close/>
              </a:path>
            </a:pathLst>
          </a:custGeom>
          <a:blipFill>
            <a:blip r:embed="rId4"/>
            <a:stretch>
              <a:fillRect/>
            </a:stretch>
          </a:blipFill>
        </p:spPr>
        <p:txBody>
          <a:bodyPr/>
          <a:lstStyle/>
          <a:p>
            <a:endParaRPr lang="en-US"/>
          </a:p>
        </p:txBody>
      </p:sp>
      <p:sp>
        <p:nvSpPr>
          <p:cNvPr id="4" name="fixed: Who We Are">
            <a:extLst>
              <a:ext uri="{FF2B5EF4-FFF2-40B4-BE49-F238E27FC236}">
                <a16:creationId xmlns:a16="http://schemas.microsoft.com/office/drawing/2014/main" id="{8581C0C0-1C37-835D-7E8E-D5E3A4CCF1D9}"/>
              </a:ex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284621" y="-40525"/>
            <a:ext cx="6546123" cy="3100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12880"/>
              </a:lnSpc>
              <a:spcBef>
                <a:spcPts val="0"/>
              </a:spcBef>
              <a:defRPr/>
            </a:pPr>
            <a:r>
              <a:rPr lang="en-US" sz="6000" dirty="0">
                <a:solidFill>
                  <a:srgbClr val="000000"/>
                </a:solidFill>
                <a:latin typeface="Georgia Pro"/>
                <a:ea typeface="Georgia Pro"/>
                <a:cs typeface="Georgia Pro"/>
              </a:rPr>
              <a:t>Who We Are cont...</a:t>
            </a:r>
            <a:endParaRPr lang="en-US" sz="6000" b="0" i="0" u="none" strike="noStrike" kern="1200" cap="none" spc="0" normalizeH="0" baseline="0" noProof="0" dirty="0">
              <a:ln>
                <a:noFill/>
              </a:ln>
              <a:solidFill>
                <a:srgbClr val="000000"/>
              </a:solidFill>
              <a:effectLst/>
              <a:uLnTx/>
              <a:uFillTx/>
              <a:latin typeface="Georgia Pro"/>
              <a:ea typeface="Georgia Pro"/>
              <a:cs typeface="Georgia Pro"/>
            </a:endParaRPr>
          </a:p>
        </p:txBody>
      </p:sp>
      <p:sp>
        <p:nvSpPr>
          <p:cNvPr id="5" name="TextBox 5">
            <a:extLst>
              <a:ext uri="{FF2B5EF4-FFF2-40B4-BE49-F238E27FC236}">
                <a16:creationId xmlns:a16="http://schemas.microsoft.com/office/drawing/2014/main" id="{42D12EAE-47D2-0142-CCDA-B81D09B1883A}"/>
              </a:ext>
            </a:extLst>
          </p:cNvPr>
          <p:cNvSpPr txBox="1"/>
          <p:nvPr/>
        </p:nvSpPr>
        <p:spPr>
          <a:xfrm>
            <a:off x="118595" y="1922310"/>
            <a:ext cx="18169405" cy="4451540"/>
          </a:xfrm>
          <a:prstGeom prst="rect">
            <a:avLst/>
          </a:prstGeom>
        </p:spPr>
        <p:txBody>
          <a:bodyPr lIns="0" tIns="0" rIns="0" bIns="0" rtlCol="0" anchor="t">
            <a:spAutoFit/>
          </a:bodyPr>
          <a:lstStyle/>
          <a:p>
            <a:pPr marL="571500" indent="-571500" algn="l">
              <a:lnSpc>
                <a:spcPts val="5040"/>
              </a:lnSpc>
              <a:buFont typeface="Arial" panose="020B0604020202020204" pitchFamily="34" charset="0"/>
              <a:buChar char="•"/>
            </a:pPr>
            <a:r>
              <a:rPr lang="en-US" sz="3600" dirty="0">
                <a:solidFill>
                  <a:srgbClr val="000000"/>
                </a:solidFill>
                <a:latin typeface="Georgia Pro"/>
                <a:ea typeface="Georgia Pro"/>
                <a:cs typeface="Georgia Pro"/>
                <a:sym typeface="Georgia Pro"/>
              </a:rPr>
              <a:t>Our teams advocates for our students</a:t>
            </a:r>
          </a:p>
          <a:p>
            <a:pPr marL="571500" indent="-571500" algn="l">
              <a:lnSpc>
                <a:spcPts val="5040"/>
              </a:lnSpc>
              <a:buFont typeface="Arial" panose="020B0604020202020204" pitchFamily="34" charset="0"/>
              <a:buChar char="•"/>
            </a:pPr>
            <a:r>
              <a:rPr lang="en-US" sz="3600" dirty="0">
                <a:solidFill>
                  <a:srgbClr val="000000"/>
                </a:solidFill>
                <a:latin typeface="Georgia Pro"/>
                <a:ea typeface="Georgia Pro"/>
                <a:cs typeface="Georgia Pro"/>
                <a:sym typeface="Georgia Pro"/>
              </a:rPr>
              <a:t>We engage and support student through education interventions</a:t>
            </a:r>
          </a:p>
          <a:p>
            <a:pPr marL="571500" indent="-571500" algn="l">
              <a:lnSpc>
                <a:spcPts val="5040"/>
              </a:lnSpc>
              <a:buFont typeface="Arial" panose="020B0604020202020204" pitchFamily="34" charset="0"/>
              <a:buChar char="•"/>
            </a:pPr>
            <a:r>
              <a:rPr lang="en-US" sz="3600" dirty="0">
                <a:solidFill>
                  <a:srgbClr val="000000"/>
                </a:solidFill>
                <a:latin typeface="Georgia Pro"/>
                <a:ea typeface="Georgia Pro"/>
                <a:cs typeface="Georgia Pro"/>
                <a:sym typeface="Georgia Pro"/>
              </a:rPr>
              <a:t>SAA enriches the student learning experience to the high standards of academic and personal conduct</a:t>
            </a:r>
          </a:p>
          <a:p>
            <a:pPr marL="571500" indent="-571500" algn="l">
              <a:lnSpc>
                <a:spcPts val="5040"/>
              </a:lnSpc>
              <a:buFont typeface="Arial" panose="020B0604020202020204" pitchFamily="34" charset="0"/>
              <a:buChar char="•"/>
            </a:pPr>
            <a:r>
              <a:rPr lang="en-US" sz="3600" dirty="0">
                <a:solidFill>
                  <a:srgbClr val="000000"/>
                </a:solidFill>
                <a:latin typeface="Georgia Pro"/>
                <a:ea typeface="Georgia Pro"/>
                <a:cs typeface="Georgia Pro"/>
                <a:sym typeface="Georgia Pro"/>
              </a:rPr>
              <a:t>We positively contribute to the individual development consistent with the LSU Commitment to Community</a:t>
            </a:r>
          </a:p>
          <a:p>
            <a:pPr algn="ctr">
              <a:lnSpc>
                <a:spcPts val="5040"/>
              </a:lnSpc>
            </a:pPr>
            <a:endParaRPr lang="en-US" sz="3600" dirty="0">
              <a:solidFill>
                <a:srgbClr val="000000"/>
              </a:solidFill>
              <a:latin typeface="Georgia Pro"/>
              <a:ea typeface="Georgia Pro"/>
              <a:cs typeface="Georgia Pro"/>
              <a:sym typeface="Georgia Pro"/>
            </a:endParaRPr>
          </a:p>
        </p:txBody>
      </p:sp>
    </p:spTree>
    <p:extLst>
      <p:ext uri="{BB962C8B-B14F-4D97-AF65-F5344CB8AC3E}">
        <p14:creationId xmlns:p14="http://schemas.microsoft.com/office/powerpoint/2010/main" val="2430718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8255094"/>
            <a:ext cx="18593653" cy="3091195"/>
          </a:xfrm>
          <a:custGeom>
            <a:avLst/>
            <a:gdLst/>
            <a:ahLst/>
            <a:cxnLst/>
            <a:rect l="l" t="t" r="r" b="b"/>
            <a:pathLst>
              <a:path w="18593653" h="3091195">
                <a:moveTo>
                  <a:pt x="0" y="0"/>
                </a:moveTo>
                <a:lnTo>
                  <a:pt x="18593653" y="0"/>
                </a:lnTo>
                <a:lnTo>
                  <a:pt x="18593653" y="3091195"/>
                </a:lnTo>
                <a:lnTo>
                  <a:pt x="0" y="30911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a:extLst>
              <a:ext uri="{C183D7F6-B498-43B3-948B-1728B52AA6E4}">
                <adec:decorative xmlns:adec="http://schemas.microsoft.com/office/drawing/2017/decorative" val="1"/>
              </a:ext>
            </a:extLst>
          </p:cNvPr>
          <p:cNvSpPr txBox="1"/>
          <p:nvPr/>
        </p:nvSpPr>
        <p:spPr>
          <a:xfrm>
            <a:off x="12279891" y="1912156"/>
            <a:ext cx="4139947" cy="986089"/>
          </a:xfrm>
          <a:prstGeom prst="rect">
            <a:avLst/>
          </a:prstGeom>
        </p:spPr>
        <p:txBody>
          <a:bodyPr lIns="0" tIns="0" rIns="0" bIns="0" rtlCol="0" anchor="t">
            <a:spAutoFit/>
          </a:bodyPr>
          <a:lstStyle/>
          <a:p>
            <a:pPr algn="ctr">
              <a:lnSpc>
                <a:spcPts val="3919"/>
              </a:lnSpc>
            </a:pPr>
            <a:r>
              <a:rPr lang="en-US" sz="2799">
                <a:solidFill>
                  <a:srgbClr val="000000"/>
                </a:solidFill>
                <a:latin typeface="Georgia Pro Bold"/>
                <a:ea typeface="Georgia Pro Bold"/>
                <a:cs typeface="Georgia Pro Bold"/>
                <a:sym typeface="Georgia Pro Bold"/>
              </a:rPr>
              <a:t>Scan to view the Code of Conduct</a:t>
            </a:r>
          </a:p>
        </p:txBody>
      </p:sp>
      <p:sp>
        <p:nvSpPr>
          <p:cNvPr id="3" name="Freeform 3">
            <a:extLst>
              <a:ext uri="{C183D7F6-B498-43B3-948B-1728B52AA6E4}">
                <adec:decorative xmlns:adec="http://schemas.microsoft.com/office/drawing/2017/decorative" val="1"/>
              </a:ext>
            </a:extLst>
          </p:cNvPr>
          <p:cNvSpPr/>
          <p:nvPr/>
        </p:nvSpPr>
        <p:spPr>
          <a:xfrm>
            <a:off x="7437661" y="8255094"/>
            <a:ext cx="10711203" cy="2099396"/>
          </a:xfrm>
          <a:custGeom>
            <a:avLst/>
            <a:gdLst/>
            <a:ahLst/>
            <a:cxnLst/>
            <a:rect l="l" t="t" r="r" b="b"/>
            <a:pathLst>
              <a:path w="10711203" h="2099396">
                <a:moveTo>
                  <a:pt x="0" y="0"/>
                </a:moveTo>
                <a:lnTo>
                  <a:pt x="10711203" y="0"/>
                </a:lnTo>
                <a:lnTo>
                  <a:pt x="10711203" y="2099396"/>
                </a:lnTo>
                <a:lnTo>
                  <a:pt x="0" y="2099396"/>
                </a:lnTo>
                <a:lnTo>
                  <a:pt x="0" y="0"/>
                </a:lnTo>
                <a:close/>
              </a:path>
            </a:pathLst>
          </a:custGeom>
          <a:blipFill>
            <a:blip r:embed="rId4"/>
            <a:stretch>
              <a:fillRect/>
            </a:stretch>
          </a:blipFill>
        </p:spPr>
        <p:txBody>
          <a:bodyPr/>
          <a:lstStyle/>
          <a:p>
            <a:endParaRPr lang="en-US"/>
          </a:p>
        </p:txBody>
      </p:sp>
      <p:sp>
        <p:nvSpPr>
          <p:cNvPr id="4" name="TextBox 4">
            <a:extLst>
              <a:ext uri="{C183D7F6-B498-43B3-948B-1728B52AA6E4}">
                <adec:decorative xmlns:adec="http://schemas.microsoft.com/office/drawing/2017/decorative" val="0"/>
              </a:ext>
            </a:extLst>
          </p:cNvPr>
          <p:cNvSpPr txBox="1">
            <a:spLocks noGrp="1"/>
          </p:cNvSpPr>
          <p:nvPr>
            <p:ph type="title" idx="4294967295"/>
          </p:nvPr>
        </p:nvSpPr>
        <p:spPr>
          <a:xfrm>
            <a:off x="0" y="-40525"/>
            <a:ext cx="15017960" cy="15759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000000"/>
                </a:solidFill>
                <a:effectLst/>
                <a:uLnTx/>
                <a:uFillTx/>
                <a:latin typeface="Georgia Pro"/>
                <a:ea typeface="Georgia Pro"/>
                <a:cs typeface="Georgia Pro"/>
                <a:sym typeface="Georgia Pro"/>
              </a:rPr>
              <a:t>Code of Student Conduct</a:t>
            </a:r>
          </a:p>
        </p:txBody>
      </p:sp>
      <p:sp>
        <p:nvSpPr>
          <p:cNvPr id="5" name="TextBox 5"/>
          <p:cNvSpPr txBox="1"/>
          <p:nvPr/>
        </p:nvSpPr>
        <p:spPr>
          <a:xfrm>
            <a:off x="378105" y="2226164"/>
            <a:ext cx="10637922" cy="4786881"/>
          </a:xfrm>
          <a:prstGeom prst="rect">
            <a:avLst/>
          </a:prstGeom>
        </p:spPr>
        <p:txBody>
          <a:bodyPr lIns="0" tIns="0" rIns="0" bIns="0" rtlCol="0" anchor="t">
            <a:spAutoFit/>
          </a:bodyPr>
          <a:lstStyle/>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Behavioral Misconduct</a:t>
            </a:r>
          </a:p>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Academic Integrity</a:t>
            </a:r>
          </a:p>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Student Organization Conduct (Hazing)</a:t>
            </a:r>
          </a:p>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Amnesty Policy</a:t>
            </a:r>
          </a:p>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Violation of the Law can be violation of the Code</a:t>
            </a:r>
          </a:p>
          <a:p>
            <a:pPr marL="843305" lvl="1" indent="-421653" algn="l">
              <a:lnSpc>
                <a:spcPts val="5468"/>
              </a:lnSpc>
              <a:buFont typeface="Arial"/>
              <a:buChar char="•"/>
            </a:pPr>
            <a:r>
              <a:rPr lang="en-US" sz="3906">
                <a:solidFill>
                  <a:srgbClr val="000000"/>
                </a:solidFill>
                <a:latin typeface="Georgia Pro"/>
                <a:ea typeface="Georgia Pro"/>
                <a:cs typeface="Georgia Pro"/>
                <a:sym typeface="Georgia Pro"/>
              </a:rPr>
              <a:t>LSU has jurisdiction </a:t>
            </a:r>
            <a:r>
              <a:rPr lang="en-US" sz="3906">
                <a:solidFill>
                  <a:srgbClr val="000000"/>
                </a:solidFill>
                <a:latin typeface="Georgia Pro Bold"/>
                <a:ea typeface="Georgia Pro Bold"/>
                <a:cs typeface="Georgia Pro Bold"/>
                <a:sym typeface="Georgia Pro Bold"/>
              </a:rPr>
              <a:t>on</a:t>
            </a:r>
            <a:r>
              <a:rPr lang="en-US" sz="3906">
                <a:solidFill>
                  <a:srgbClr val="000000"/>
                </a:solidFill>
                <a:latin typeface="Georgia Pro"/>
                <a:ea typeface="Georgia Pro"/>
                <a:cs typeface="Georgia Pro"/>
                <a:sym typeface="Georgia Pro"/>
              </a:rPr>
              <a:t> and </a:t>
            </a:r>
            <a:r>
              <a:rPr lang="en-US" sz="3906">
                <a:solidFill>
                  <a:srgbClr val="000000"/>
                </a:solidFill>
                <a:latin typeface="Georgia Pro Bold"/>
                <a:ea typeface="Georgia Pro Bold"/>
                <a:cs typeface="Georgia Pro Bold"/>
                <a:sym typeface="Georgia Pro Bold"/>
              </a:rPr>
              <a:t>off</a:t>
            </a:r>
            <a:r>
              <a:rPr lang="en-US" sz="3906">
                <a:solidFill>
                  <a:srgbClr val="000000"/>
                </a:solidFill>
                <a:latin typeface="Georgia Pro"/>
                <a:ea typeface="Georgia Pro"/>
                <a:cs typeface="Georgia Pro"/>
                <a:sym typeface="Georgia Pro"/>
              </a:rPr>
              <a:t> campus</a:t>
            </a:r>
          </a:p>
        </p:txBody>
      </p:sp>
      <p:grpSp>
        <p:nvGrpSpPr>
          <p:cNvPr id="6" name="Group 6">
            <a:extLst>
              <a:ext uri="{C183D7F6-B498-43B3-948B-1728B52AA6E4}">
                <adec:decorative xmlns:adec="http://schemas.microsoft.com/office/drawing/2017/decorative" val="1"/>
              </a:ext>
            </a:extLst>
          </p:cNvPr>
          <p:cNvGrpSpPr/>
          <p:nvPr/>
        </p:nvGrpSpPr>
        <p:grpSpPr>
          <a:xfrm>
            <a:off x="12305038" y="2898245"/>
            <a:ext cx="4114800" cy="4114800"/>
            <a:chOff x="0" y="0"/>
            <a:chExt cx="5486400" cy="5486400"/>
          </a:xfrm>
        </p:grpSpPr>
        <p:sp>
          <p:nvSpPr>
            <p:cNvPr id="7" name="Freeform 7"/>
            <p:cNvSpPr/>
            <p:nvPr/>
          </p:nvSpPr>
          <p:spPr>
            <a:xfrm>
              <a:off x="0" y="0"/>
              <a:ext cx="5486400" cy="5486400"/>
            </a:xfrm>
            <a:custGeom>
              <a:avLst/>
              <a:gdLst/>
              <a:ahLst/>
              <a:cxnLst/>
              <a:rect l="l" t="t" r="r" b="b"/>
              <a:pathLst>
                <a:path w="5486400" h="5486400">
                  <a:moveTo>
                    <a:pt x="0" y="0"/>
                  </a:moveTo>
                  <a:lnTo>
                    <a:pt x="5486400" y="0"/>
                  </a:lnTo>
                  <a:lnTo>
                    <a:pt x="5486400" y="5486400"/>
                  </a:lnTo>
                  <a:lnTo>
                    <a:pt x="0" y="5486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TextBox 3">
            <a:extLst>
              <a:ext uri="{C183D7F6-B498-43B3-948B-1728B52AA6E4}">
                <adec:decorative xmlns:adec="http://schemas.microsoft.com/office/drawing/2017/decorative" val="1"/>
              </a:ext>
            </a:extLst>
          </p:cNvPr>
          <p:cNvSpPr txBox="1"/>
          <p:nvPr/>
        </p:nvSpPr>
        <p:spPr>
          <a:xfrm>
            <a:off x="2990618" y="308305"/>
            <a:ext cx="12306764" cy="1701103"/>
          </a:xfrm>
          <a:prstGeom prst="rect">
            <a:avLst/>
          </a:prstGeom>
        </p:spPr>
        <p:txBody>
          <a:bodyPr lIns="0" tIns="0" rIns="0" bIns="0" rtlCol="0" anchor="t">
            <a:spAutoFit/>
          </a:bodyPr>
          <a:lstStyle/>
          <a:p>
            <a:pPr algn="ctr">
              <a:lnSpc>
                <a:spcPts val="13859"/>
              </a:lnSpc>
            </a:pPr>
            <a:r>
              <a:rPr lang="en-US" sz="9899">
                <a:solidFill>
                  <a:srgbClr val="FFBD59"/>
                </a:solidFill>
                <a:latin typeface="Georgia Pro Bold"/>
                <a:ea typeface="Georgia Pro Bold"/>
                <a:cs typeface="Georgia Pro Bold"/>
                <a:sym typeface="Georgia Pro Bold"/>
              </a:rPr>
              <a:t>Academic Integrity</a:t>
            </a:r>
          </a:p>
        </p:txBody>
      </p:sp>
      <p:sp>
        <p:nvSpPr>
          <p:cNvPr id="4" name="TextBox 4">
            <a:extLst>
              <a:ext uri="{C183D7F6-B498-43B3-948B-1728B52AA6E4}">
                <adec:decorative xmlns:adec="http://schemas.microsoft.com/office/drawing/2017/decorative" val="1"/>
              </a:ext>
            </a:extLst>
          </p:cNvPr>
          <p:cNvSpPr txBox="1"/>
          <p:nvPr/>
        </p:nvSpPr>
        <p:spPr>
          <a:xfrm>
            <a:off x="1151326" y="2815047"/>
            <a:ext cx="7011805" cy="5606992"/>
          </a:xfrm>
          <a:prstGeom prst="rect">
            <a:avLst/>
          </a:prstGeom>
        </p:spPr>
        <p:txBody>
          <a:bodyPr lIns="0" tIns="0" rIns="0" bIns="0" rtlCol="0" anchor="t">
            <a:spAutoFit/>
          </a:bodyPr>
          <a:lstStyle/>
          <a:p>
            <a:pPr algn="ctr">
              <a:lnSpc>
                <a:spcPts val="3725"/>
              </a:lnSpc>
              <a:spcBef>
                <a:spcPct val="0"/>
              </a:spcBef>
            </a:pPr>
            <a:r>
              <a:rPr lang="en-US" sz="2661">
                <a:solidFill>
                  <a:srgbClr val="FFFFFF"/>
                </a:solidFill>
                <a:latin typeface="Georgia Pro"/>
                <a:ea typeface="Georgia Pro"/>
                <a:cs typeface="Georgia Pro"/>
                <a:sym typeface="Georgia Pro"/>
              </a:rPr>
              <a:t>“High standards of academic integrity are crucial for the University to fulfill its educational mission. To uphold these standards, procedures have been established to address Academic Misconduct. A Student is responsible for submitting work for evaluation that reflects the Student’s performance. If a Student has a question regarding the Instructor’s expectations for assignments, projects, tests, or other items submitted for a grade, it is the Student’s responsibility to seek clarification from the Instructor.”</a:t>
            </a:r>
          </a:p>
        </p:txBody>
      </p:sp>
      <p:sp>
        <p:nvSpPr>
          <p:cNvPr id="5" name="TextBox 5">
            <a:extLst>
              <a:ext uri="{C183D7F6-B498-43B3-948B-1728B52AA6E4}">
                <adec:decorative xmlns:adec="http://schemas.microsoft.com/office/drawing/2017/decorative" val="1"/>
              </a:ext>
            </a:extLst>
          </p:cNvPr>
          <p:cNvSpPr txBox="1"/>
          <p:nvPr/>
        </p:nvSpPr>
        <p:spPr>
          <a:xfrm>
            <a:off x="9416639" y="3274266"/>
            <a:ext cx="7493569" cy="4996095"/>
          </a:xfrm>
          <a:prstGeom prst="rect">
            <a:avLst/>
          </a:prstGeom>
        </p:spPr>
        <p:txBody>
          <a:bodyPr lIns="0" tIns="0" rIns="0" bIns="0" rtlCol="0" anchor="t">
            <a:spAutoFit/>
          </a:bodyPr>
          <a:lstStyle/>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Collaboration</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Copying</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Failure to follow course requirements</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False Information</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Misrepresentation</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Plagiarism</a:t>
            </a:r>
          </a:p>
          <a:p>
            <a:pPr marL="574295" lvl="1" indent="-287147" algn="l">
              <a:lnSpc>
                <a:spcPts val="5772"/>
              </a:lnSpc>
              <a:buFont typeface="Arial"/>
              <a:buChar char="•"/>
            </a:pPr>
            <a:r>
              <a:rPr lang="en-US" sz="2660">
                <a:solidFill>
                  <a:srgbClr val="FFBD59"/>
                </a:solidFill>
                <a:latin typeface="Georgia Pro Bold"/>
                <a:ea typeface="Georgia Pro Bold"/>
                <a:cs typeface="Georgia Pro Bold"/>
                <a:sym typeface="Georgia Pro Bold"/>
              </a:rPr>
              <a:t>Unauthorized Materials</a:t>
            </a:r>
          </a:p>
        </p:txBody>
      </p:sp>
      <p:sp>
        <p:nvSpPr>
          <p:cNvPr id="6" name="TextBox 6">
            <a:extLst>
              <a:ext uri="{C183D7F6-B498-43B3-948B-1728B52AA6E4}">
                <adec:decorative xmlns:adec="http://schemas.microsoft.com/office/drawing/2017/decorative" val="1"/>
              </a:ext>
            </a:extLst>
          </p:cNvPr>
          <p:cNvSpPr txBox="1">
            <a:spLocks noGrp="1"/>
          </p:cNvSpPr>
          <p:nvPr>
            <p:ph type="title" idx="4294967295"/>
          </p:nvPr>
        </p:nvSpPr>
        <p:spPr>
          <a:xfrm>
            <a:off x="9681589" y="2523933"/>
            <a:ext cx="6963669" cy="63937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180"/>
              </a:lnSpc>
              <a:spcBef>
                <a:spcPts val="0"/>
              </a:spcBef>
              <a:spcAft>
                <a:spcPts val="0"/>
              </a:spcAft>
              <a:buClrTx/>
              <a:buSzTx/>
              <a:buFontTx/>
              <a:buNone/>
              <a:tabLst/>
              <a:defRPr/>
            </a:pPr>
            <a:r>
              <a:rPr kumimoji="0" lang="en-US" sz="3700" b="0" i="0" u="sng" strike="noStrike" kern="1200" cap="none" spc="0" normalizeH="0" baseline="0" noProof="0" dirty="0">
                <a:ln>
                  <a:noFill/>
                </a:ln>
                <a:solidFill>
                  <a:srgbClr val="FFBD59"/>
                </a:solidFill>
                <a:effectLst/>
                <a:uLnTx/>
                <a:uFillTx/>
                <a:latin typeface="Georgia Pro Bold"/>
                <a:ea typeface="Georgia Pro Bold"/>
                <a:cs typeface="Georgia Pro Bold"/>
                <a:sym typeface="Georgia Pro Bold"/>
              </a:rPr>
              <a:t>Academic Misconduct Cases: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TextBox 3"/>
          <p:cNvSpPr txBox="1">
            <a:spLocks noGrp="1"/>
          </p:cNvSpPr>
          <p:nvPr>
            <p:ph type="title" idx="4294967295"/>
          </p:nvPr>
        </p:nvSpPr>
        <p:spPr>
          <a:xfrm>
            <a:off x="429828" y="19682"/>
            <a:ext cx="17661978" cy="14670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2880"/>
              </a:lnSpc>
              <a:spcBef>
                <a:spcPts val="0"/>
              </a:spcBef>
              <a:defRPr/>
            </a:pPr>
            <a:r>
              <a:rPr lang="en-US" sz="6000" dirty="0">
                <a:solidFill>
                  <a:srgbClr val="FFFFFF"/>
                </a:solidFill>
                <a:latin typeface="Georgia Pro Bold"/>
                <a:ea typeface="Georgia Pro Bold"/>
                <a:cs typeface="Georgia Pro Bold"/>
                <a:sym typeface="Georgia Pro Bold"/>
              </a:rPr>
              <a:t>Academic Misconduct Question</a:t>
            </a:r>
            <a:r>
              <a:rPr kumimoji="0" lang="en-US" sz="60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 for you!</a:t>
            </a:r>
            <a:endParaRPr lang="en-US" sz="6000" b="0" i="0" u="none" strike="noStrike" kern="1200" cap="none" spc="0" normalizeH="0" baseline="0" noProof="0" dirty="0">
              <a:ln>
                <a:noFill/>
              </a:ln>
              <a:solidFill>
                <a:srgbClr val="FFFFFF"/>
              </a:solidFill>
              <a:effectLst/>
              <a:uLnTx/>
              <a:uFillTx/>
              <a:latin typeface="Georgia Pro Bold"/>
              <a:ea typeface="Georgia Pro Bold"/>
              <a:cs typeface="Georgia Pro Bold"/>
            </a:endParaRPr>
          </a:p>
        </p:txBody>
      </p:sp>
      <p:sp>
        <p:nvSpPr>
          <p:cNvPr id="4" name="TextBox 4"/>
          <p:cNvSpPr txBox="1"/>
          <p:nvPr/>
        </p:nvSpPr>
        <p:spPr>
          <a:xfrm>
            <a:off x="2084650" y="2400300"/>
            <a:ext cx="14118700" cy="3788847"/>
          </a:xfrm>
          <a:prstGeom prst="rect">
            <a:avLst/>
          </a:prstGeom>
        </p:spPr>
        <p:txBody>
          <a:bodyPr lIns="0" tIns="0" rIns="0" bIns="0" rtlCol="0" anchor="t">
            <a:spAutoFit/>
          </a:bodyPr>
          <a:lstStyle/>
          <a:p>
            <a:pPr algn="ctr">
              <a:lnSpc>
                <a:spcPts val="10080"/>
              </a:lnSpc>
              <a:spcBef>
                <a:spcPct val="0"/>
              </a:spcBef>
            </a:pPr>
            <a:r>
              <a:rPr lang="en-US" sz="7200" dirty="0">
                <a:solidFill>
                  <a:srgbClr val="FFFFFF"/>
                </a:solidFill>
                <a:latin typeface="Georgia Pro Bold Italics"/>
                <a:ea typeface="Georgia Pro Bold Italics"/>
                <a:cs typeface="Georgia Pro Bold Italics"/>
                <a:sym typeface="Georgia Pro Bold Italics"/>
              </a:rPr>
              <a:t>What is the most common Academic Misconduct case type?</a:t>
            </a:r>
          </a:p>
        </p:txBody>
      </p:sp>
      <p:sp>
        <p:nvSpPr>
          <p:cNvPr id="5" name="TextBox 5"/>
          <p:cNvSpPr txBox="1"/>
          <p:nvPr/>
        </p:nvSpPr>
        <p:spPr>
          <a:xfrm>
            <a:off x="2590800" y="6787517"/>
            <a:ext cx="5175912" cy="2501067"/>
          </a:xfrm>
          <a:prstGeom prst="rect">
            <a:avLst/>
          </a:prstGeom>
        </p:spPr>
        <p:txBody>
          <a:bodyPr lIns="0" tIns="0" rIns="0" bIns="0" rtlCol="0" anchor="t">
            <a:spAutoFit/>
          </a:bodyPr>
          <a:lstStyle/>
          <a:p>
            <a:pPr algn="l">
              <a:lnSpc>
                <a:spcPts val="6720"/>
              </a:lnSpc>
            </a:pPr>
            <a:r>
              <a:rPr lang="en-US" sz="4200" dirty="0">
                <a:solidFill>
                  <a:srgbClr val="FFFFFF"/>
                </a:solidFill>
                <a:latin typeface="Georgia Pro Bold"/>
                <a:ea typeface="Georgia Pro Bold"/>
                <a:cs typeface="Georgia Pro Bold"/>
                <a:sym typeface="Georgia Pro Bold"/>
              </a:rPr>
              <a:t>-Collaboration</a:t>
            </a:r>
          </a:p>
          <a:p>
            <a:pPr algn="l">
              <a:lnSpc>
                <a:spcPts val="6720"/>
              </a:lnSpc>
            </a:pPr>
            <a:r>
              <a:rPr lang="en-US" sz="4200" dirty="0">
                <a:solidFill>
                  <a:srgbClr val="FFFFFF"/>
                </a:solidFill>
                <a:latin typeface="Georgia Pro Bold"/>
                <a:ea typeface="Georgia Pro Bold"/>
                <a:cs typeface="Georgia Pro Bold"/>
                <a:sym typeface="Georgia Pro Bold"/>
              </a:rPr>
              <a:t>-Copying</a:t>
            </a:r>
          </a:p>
          <a:p>
            <a:pPr algn="l">
              <a:lnSpc>
                <a:spcPts val="6720"/>
              </a:lnSpc>
            </a:pPr>
            <a:r>
              <a:rPr lang="en-US" sz="4200" dirty="0">
                <a:solidFill>
                  <a:srgbClr val="FFFFFF"/>
                </a:solidFill>
                <a:latin typeface="Georgia Pro Bold"/>
                <a:ea typeface="Georgia Pro Bold"/>
                <a:cs typeface="Georgia Pro Bold"/>
                <a:sym typeface="Georgia Pro Bold"/>
              </a:rPr>
              <a:t>-False Information</a:t>
            </a:r>
          </a:p>
        </p:txBody>
      </p:sp>
      <p:sp>
        <p:nvSpPr>
          <p:cNvPr id="6" name="TextBox 6"/>
          <p:cNvSpPr txBox="1"/>
          <p:nvPr/>
        </p:nvSpPr>
        <p:spPr>
          <a:xfrm>
            <a:off x="9446163" y="6787517"/>
            <a:ext cx="8261946" cy="2501067"/>
          </a:xfrm>
          <a:prstGeom prst="rect">
            <a:avLst/>
          </a:prstGeom>
        </p:spPr>
        <p:txBody>
          <a:bodyPr wrap="square" lIns="0" tIns="0" rIns="0" bIns="0" rtlCol="0" anchor="t">
            <a:spAutoFit/>
          </a:bodyPr>
          <a:lstStyle/>
          <a:p>
            <a:pPr algn="l">
              <a:lnSpc>
                <a:spcPts val="6720"/>
              </a:lnSpc>
            </a:pPr>
            <a:r>
              <a:rPr lang="en-US" sz="4200" dirty="0">
                <a:solidFill>
                  <a:srgbClr val="FFFFFF"/>
                </a:solidFill>
                <a:latin typeface="Georgia Pro Bold"/>
                <a:ea typeface="Georgia Pro Bold"/>
                <a:cs typeface="Georgia Pro Bold"/>
                <a:sym typeface="Georgia Pro Bold"/>
              </a:rPr>
              <a:t>-Misrepresentation</a:t>
            </a:r>
          </a:p>
          <a:p>
            <a:pPr algn="l">
              <a:lnSpc>
                <a:spcPts val="6720"/>
              </a:lnSpc>
            </a:pPr>
            <a:r>
              <a:rPr lang="en-US" sz="4200" dirty="0">
                <a:solidFill>
                  <a:srgbClr val="FFFFFF"/>
                </a:solidFill>
                <a:latin typeface="Georgia Pro Bold"/>
                <a:ea typeface="Georgia Pro Bold"/>
                <a:cs typeface="Georgia Pro Bold"/>
                <a:sym typeface="Georgia Pro Bold"/>
              </a:rPr>
              <a:t>-Plagiarism</a:t>
            </a:r>
          </a:p>
          <a:p>
            <a:pPr algn="l">
              <a:lnSpc>
                <a:spcPts val="6720"/>
              </a:lnSpc>
            </a:pPr>
            <a:r>
              <a:rPr lang="en-US" sz="4200" dirty="0">
                <a:solidFill>
                  <a:srgbClr val="FFFFFF"/>
                </a:solidFill>
                <a:latin typeface="Georgia Pro Bold"/>
                <a:ea typeface="Georgia Pro Bold"/>
                <a:cs typeface="Georgia Pro Bold"/>
                <a:sym typeface="Georgia Pro Bold"/>
              </a:rPr>
              <a:t>-Unauthorized Materials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AE20A-7A93-5D48-0AC5-057E0AA024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92701E-FB00-15D9-F3EA-D98329D31391}"/>
              </a:ex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497" b="-5497"/>
            </a:stretch>
          </a:blipFill>
        </p:spPr>
        <p:txBody>
          <a:bodyPr/>
          <a:lstStyle/>
          <a:p>
            <a:endParaRPr lang="en-US"/>
          </a:p>
        </p:txBody>
      </p:sp>
      <p:sp>
        <p:nvSpPr>
          <p:cNvPr id="3" name="TextBox 3">
            <a:extLst>
              <a:ext uri="{FF2B5EF4-FFF2-40B4-BE49-F238E27FC236}">
                <a16:creationId xmlns:a16="http://schemas.microsoft.com/office/drawing/2014/main" id="{1805C702-4DD3-26C0-97BB-C0DAE86A3CAC}"/>
              </a:ext>
            </a:extLst>
          </p:cNvPr>
          <p:cNvSpPr txBox="1">
            <a:spLocks noGrp="1"/>
          </p:cNvSpPr>
          <p:nvPr>
            <p:ph type="title" idx="4294967295"/>
          </p:nvPr>
        </p:nvSpPr>
        <p:spPr>
          <a:xfrm>
            <a:off x="429828" y="19682"/>
            <a:ext cx="17251386" cy="14464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ts val="12880"/>
              </a:lnSpc>
              <a:spcBef>
                <a:spcPts val="0"/>
              </a:spcBef>
              <a:defRPr/>
            </a:pPr>
            <a:r>
              <a:rPr lang="en-US" sz="6000" dirty="0">
                <a:solidFill>
                  <a:srgbClr val="FFFFFF"/>
                </a:solidFill>
                <a:latin typeface="Georgia Pro Bold"/>
                <a:ea typeface="Georgia Pro Bold"/>
                <a:cs typeface="Georgia Pro Bold"/>
                <a:sym typeface="Georgia Pro Bold"/>
              </a:rPr>
              <a:t>Behavioral Misconduct Question</a:t>
            </a:r>
            <a:r>
              <a:rPr kumimoji="0" lang="en-US" sz="6000" b="0" i="0" u="none" strike="noStrike" kern="1200" cap="none" spc="0" normalizeH="0" baseline="0" noProof="0" dirty="0">
                <a:ln>
                  <a:noFill/>
                </a:ln>
                <a:solidFill>
                  <a:srgbClr val="FFFFFF"/>
                </a:solidFill>
                <a:effectLst/>
                <a:uLnTx/>
                <a:uFillTx/>
                <a:latin typeface="Georgia Pro Bold"/>
                <a:ea typeface="Georgia Pro Bold"/>
                <a:cs typeface="Georgia Pro Bold"/>
                <a:sym typeface="Georgia Pro Bold"/>
              </a:rPr>
              <a:t> for you!</a:t>
            </a:r>
            <a:endParaRPr lang="en-US" sz="6000" b="0" i="0" u="none" strike="noStrike" kern="1200" cap="none" spc="0" normalizeH="0" baseline="0" noProof="0" dirty="0">
              <a:ln>
                <a:noFill/>
              </a:ln>
              <a:solidFill>
                <a:srgbClr val="FFFFFF"/>
              </a:solidFill>
              <a:effectLst/>
              <a:uLnTx/>
              <a:uFillTx/>
              <a:latin typeface="Georgia Pro Bold"/>
              <a:ea typeface="Georgia Pro Bold"/>
              <a:cs typeface="Georgia Pro Bold"/>
            </a:endParaRPr>
          </a:p>
        </p:txBody>
      </p:sp>
      <p:sp>
        <p:nvSpPr>
          <p:cNvPr id="4" name="TextBox 4">
            <a:extLst>
              <a:ext uri="{FF2B5EF4-FFF2-40B4-BE49-F238E27FC236}">
                <a16:creationId xmlns:a16="http://schemas.microsoft.com/office/drawing/2014/main" id="{53A9E171-4C99-FE72-38E3-0B91C384C92B}"/>
              </a:ext>
            </a:extLst>
          </p:cNvPr>
          <p:cNvSpPr txBox="1"/>
          <p:nvPr/>
        </p:nvSpPr>
        <p:spPr>
          <a:xfrm>
            <a:off x="2084650" y="2400300"/>
            <a:ext cx="14118700" cy="3775649"/>
          </a:xfrm>
          <a:prstGeom prst="rect">
            <a:avLst/>
          </a:prstGeom>
        </p:spPr>
        <p:txBody>
          <a:bodyPr lIns="0" tIns="0" rIns="0" bIns="0" rtlCol="0" anchor="t">
            <a:spAutoFit/>
          </a:bodyPr>
          <a:lstStyle/>
          <a:p>
            <a:pPr algn="ctr">
              <a:lnSpc>
                <a:spcPts val="10080"/>
              </a:lnSpc>
              <a:spcBef>
                <a:spcPct val="0"/>
              </a:spcBef>
            </a:pPr>
            <a:r>
              <a:rPr lang="en-US" sz="7200" dirty="0">
                <a:solidFill>
                  <a:srgbClr val="FFFFFF"/>
                </a:solidFill>
                <a:latin typeface="Georgia Pro Bold Italics"/>
                <a:ea typeface="Georgia Pro Bold Italics"/>
                <a:cs typeface="Georgia Pro Bold Italics"/>
                <a:sym typeface="Georgia Pro Bold Italics"/>
              </a:rPr>
              <a:t>What is the most common Behavioral Misconduct case type?</a:t>
            </a:r>
          </a:p>
        </p:txBody>
      </p:sp>
      <p:sp>
        <p:nvSpPr>
          <p:cNvPr id="5" name="TextBox 5">
            <a:extLst>
              <a:ext uri="{FF2B5EF4-FFF2-40B4-BE49-F238E27FC236}">
                <a16:creationId xmlns:a16="http://schemas.microsoft.com/office/drawing/2014/main" id="{DAF46C1A-563E-953B-759F-3BA64CBCDAD0}"/>
              </a:ext>
            </a:extLst>
          </p:cNvPr>
          <p:cNvSpPr txBox="1"/>
          <p:nvPr/>
        </p:nvSpPr>
        <p:spPr>
          <a:xfrm>
            <a:off x="2084650" y="6787517"/>
            <a:ext cx="5682062" cy="2487540"/>
          </a:xfrm>
          <a:prstGeom prst="rect">
            <a:avLst/>
          </a:prstGeom>
        </p:spPr>
        <p:txBody>
          <a:bodyPr wrap="square" lIns="0" tIns="0" rIns="0" bIns="0" rtlCol="0" anchor="t">
            <a:spAutoFit/>
          </a:bodyPr>
          <a:lstStyle/>
          <a:p>
            <a:pPr algn="l">
              <a:lnSpc>
                <a:spcPts val="6720"/>
              </a:lnSpc>
            </a:pPr>
            <a:r>
              <a:rPr lang="en-US" sz="4200" dirty="0">
                <a:solidFill>
                  <a:srgbClr val="FFFFFF"/>
                </a:solidFill>
                <a:latin typeface="Georgia Pro Bold"/>
                <a:ea typeface="Georgia Pro Bold"/>
                <a:cs typeface="Georgia Pro Bold"/>
                <a:sym typeface="Georgia Pro Bold"/>
              </a:rPr>
              <a:t>-Alcohol / Drugs</a:t>
            </a:r>
          </a:p>
          <a:p>
            <a:pPr algn="l">
              <a:lnSpc>
                <a:spcPts val="6720"/>
              </a:lnSpc>
            </a:pPr>
            <a:r>
              <a:rPr lang="en-US" sz="4200" dirty="0">
                <a:solidFill>
                  <a:srgbClr val="FFFFFF"/>
                </a:solidFill>
                <a:latin typeface="Georgia Pro Bold"/>
                <a:ea typeface="Georgia Pro Bold"/>
                <a:cs typeface="Georgia Pro Bold"/>
                <a:sym typeface="Georgia Pro Bold"/>
              </a:rPr>
              <a:t>-Disorderly Conduct</a:t>
            </a:r>
          </a:p>
          <a:p>
            <a:pPr algn="l">
              <a:lnSpc>
                <a:spcPts val="6720"/>
              </a:lnSpc>
            </a:pPr>
            <a:r>
              <a:rPr lang="en-US" sz="4200" dirty="0">
                <a:solidFill>
                  <a:srgbClr val="FFFFFF"/>
                </a:solidFill>
                <a:latin typeface="Georgia Pro Bold"/>
                <a:ea typeface="Georgia Pro Bold"/>
                <a:cs typeface="Georgia Pro Bold"/>
                <a:sym typeface="Georgia Pro Bold"/>
              </a:rPr>
              <a:t>-Failure to Comply</a:t>
            </a:r>
          </a:p>
        </p:txBody>
      </p:sp>
      <p:sp>
        <p:nvSpPr>
          <p:cNvPr id="6" name="TextBox 6">
            <a:extLst>
              <a:ext uri="{FF2B5EF4-FFF2-40B4-BE49-F238E27FC236}">
                <a16:creationId xmlns:a16="http://schemas.microsoft.com/office/drawing/2014/main" id="{0B14AA71-6DF9-4D1C-39A8-82A39E9294F7}"/>
              </a:ext>
            </a:extLst>
          </p:cNvPr>
          <p:cNvSpPr txBox="1"/>
          <p:nvPr/>
        </p:nvSpPr>
        <p:spPr>
          <a:xfrm>
            <a:off x="9446163" y="6787517"/>
            <a:ext cx="8261946" cy="2501067"/>
          </a:xfrm>
          <a:prstGeom prst="rect">
            <a:avLst/>
          </a:prstGeom>
        </p:spPr>
        <p:txBody>
          <a:bodyPr wrap="square" lIns="0" tIns="0" rIns="0" bIns="0" rtlCol="0" anchor="t">
            <a:spAutoFit/>
          </a:bodyPr>
          <a:lstStyle/>
          <a:p>
            <a:pPr algn="l">
              <a:lnSpc>
                <a:spcPts val="6720"/>
              </a:lnSpc>
            </a:pPr>
            <a:r>
              <a:rPr lang="en-US" sz="4200" dirty="0">
                <a:solidFill>
                  <a:srgbClr val="FFFFFF"/>
                </a:solidFill>
                <a:latin typeface="Georgia Pro Bold"/>
                <a:ea typeface="Georgia Pro Bold"/>
                <a:cs typeface="Georgia Pro Bold"/>
                <a:sym typeface="Georgia Pro Bold"/>
              </a:rPr>
              <a:t>-Theft</a:t>
            </a:r>
          </a:p>
          <a:p>
            <a:pPr algn="l">
              <a:lnSpc>
                <a:spcPts val="6720"/>
              </a:lnSpc>
            </a:pPr>
            <a:r>
              <a:rPr lang="en-US" sz="4200" dirty="0">
                <a:solidFill>
                  <a:srgbClr val="FFFFFF"/>
                </a:solidFill>
                <a:latin typeface="Georgia Pro Bold"/>
                <a:ea typeface="Georgia Pro Bold"/>
                <a:cs typeface="Georgia Pro Bold"/>
                <a:sym typeface="Georgia Pro Bold"/>
              </a:rPr>
              <a:t>-Endangerment</a:t>
            </a:r>
          </a:p>
          <a:p>
            <a:pPr algn="l">
              <a:lnSpc>
                <a:spcPts val="6720"/>
              </a:lnSpc>
            </a:pPr>
            <a:r>
              <a:rPr lang="en-US" sz="4200" dirty="0">
                <a:solidFill>
                  <a:srgbClr val="FFFFFF"/>
                </a:solidFill>
                <a:latin typeface="Georgia Pro Bold"/>
                <a:ea typeface="Georgia Pro Bold"/>
                <a:cs typeface="Georgia Pro Bold"/>
                <a:sym typeface="Georgia Pro Bold"/>
              </a:rPr>
              <a:t>-Residential Life</a:t>
            </a:r>
          </a:p>
        </p:txBody>
      </p:sp>
    </p:spTree>
    <p:extLst>
      <p:ext uri="{BB962C8B-B14F-4D97-AF65-F5344CB8AC3E}">
        <p14:creationId xmlns:p14="http://schemas.microsoft.com/office/powerpoint/2010/main" val="93755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74505" y="1034412"/>
            <a:ext cx="7093159" cy="97919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73"/>
              </a:lnSpc>
              <a:spcBef>
                <a:spcPts val="0"/>
              </a:spcBef>
              <a:spcAft>
                <a:spcPts val="0"/>
              </a:spcAft>
              <a:buClrTx/>
              <a:buSzTx/>
              <a:buFontTx/>
              <a:buNone/>
              <a:tabLst/>
              <a:defRPr/>
            </a:pPr>
            <a:r>
              <a:rPr kumimoji="0" lang="en-US" sz="5695" b="0" i="0" u="sng" strike="noStrike" kern="1200" cap="none" spc="0" normalizeH="0" baseline="0" noProof="0" dirty="0">
                <a:ln>
                  <a:noFill/>
                </a:ln>
                <a:solidFill>
                  <a:srgbClr val="431C79"/>
                </a:solidFill>
                <a:effectLst/>
                <a:uLnTx/>
                <a:uFillTx/>
                <a:latin typeface="Georgia Pro Bold"/>
                <a:ea typeface="Georgia Pro Bold"/>
                <a:cs typeface="Georgia Pro Bold"/>
                <a:sym typeface="Georgia Pro Bold"/>
              </a:rPr>
              <a:t>Misrepresentation</a:t>
            </a:r>
          </a:p>
        </p:txBody>
      </p:sp>
      <p:sp>
        <p:nvSpPr>
          <p:cNvPr id="4" name="TextBox 4"/>
          <p:cNvSpPr txBox="1"/>
          <p:nvPr/>
        </p:nvSpPr>
        <p:spPr>
          <a:xfrm>
            <a:off x="274505" y="2652176"/>
            <a:ext cx="6601658" cy="4925498"/>
          </a:xfrm>
          <a:prstGeom prst="rect">
            <a:avLst/>
          </a:prstGeom>
        </p:spPr>
        <p:txBody>
          <a:bodyPr lIns="0" tIns="0" rIns="0" bIns="0" rtlCol="0" anchor="t">
            <a:spAutoFit/>
          </a:bodyPr>
          <a:lstStyle/>
          <a:p>
            <a:pPr algn="ctr">
              <a:lnSpc>
                <a:spcPts val="4383"/>
              </a:lnSpc>
              <a:spcBef>
                <a:spcPct val="0"/>
              </a:spcBef>
            </a:pPr>
            <a:r>
              <a:rPr lang="en-US" sz="3130">
                <a:solidFill>
                  <a:srgbClr val="431C79"/>
                </a:solidFill>
                <a:latin typeface="Canva Sans Bold"/>
                <a:ea typeface="Canva Sans Bold"/>
                <a:cs typeface="Canva Sans Bold"/>
                <a:sym typeface="Canva Sans Bold"/>
              </a:rPr>
              <a:t>Misleading an Instructor as to the condition under which the work was prepared including, but not limited to, undisclosed Artificial Intelligence (AI) use, substituting for another Student, or permitting another person to substitute for oneself on any academic work.</a:t>
            </a:r>
          </a:p>
        </p:txBody>
      </p:sp>
      <p:graphicFrame>
        <p:nvGraphicFramePr>
          <p:cNvPr id="5" name="Chart 4">
            <a:extLst>
              <a:ext uri="{FF2B5EF4-FFF2-40B4-BE49-F238E27FC236}">
                <a16:creationId xmlns:a16="http://schemas.microsoft.com/office/drawing/2014/main" id="{525A2B69-FA52-83F6-E6DA-0D1D03A1623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389386811"/>
              </p:ext>
            </p:extLst>
          </p:nvPr>
        </p:nvGraphicFramePr>
        <p:xfrm>
          <a:off x="7421695" y="2247900"/>
          <a:ext cx="10485306"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65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305653" y="-1545597"/>
            <a:ext cx="18593653" cy="3091195"/>
          </a:xfrm>
          <a:custGeom>
            <a:avLst/>
            <a:gdLst/>
            <a:ahLst/>
            <a:cxnLst/>
            <a:rect l="l" t="t" r="r" b="b"/>
            <a:pathLst>
              <a:path w="18593653" h="3091195">
                <a:moveTo>
                  <a:pt x="0" y="0"/>
                </a:moveTo>
                <a:lnTo>
                  <a:pt x="18593653" y="0"/>
                </a:lnTo>
                <a:lnTo>
                  <a:pt x="18593653" y="3091194"/>
                </a:lnTo>
                <a:lnTo>
                  <a:pt x="0" y="30911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353955" y="1713148"/>
            <a:ext cx="5489169" cy="4588421"/>
          </a:xfrm>
          <a:custGeom>
            <a:avLst/>
            <a:gdLst/>
            <a:ahLst/>
            <a:cxnLst/>
            <a:rect l="l" t="t" r="r" b="b"/>
            <a:pathLst>
              <a:path w="5489169" h="4588421">
                <a:moveTo>
                  <a:pt x="0" y="0"/>
                </a:moveTo>
                <a:lnTo>
                  <a:pt x="5489168" y="0"/>
                </a:lnTo>
                <a:lnTo>
                  <a:pt x="5489168" y="4588421"/>
                </a:lnTo>
                <a:lnTo>
                  <a:pt x="0" y="4588421"/>
                </a:lnTo>
                <a:lnTo>
                  <a:pt x="0" y="0"/>
                </a:lnTo>
                <a:close/>
              </a:path>
            </a:pathLst>
          </a:custGeom>
          <a:blipFill>
            <a:blip r:embed="rId4"/>
            <a:stretch>
              <a:fillRect r="-126653"/>
            </a:stretch>
          </a:blipFill>
        </p:spPr>
        <p:txBody>
          <a:bodyPr/>
          <a:lstStyle/>
          <a:p>
            <a:endParaRPr lang="en-US"/>
          </a:p>
        </p:txBody>
      </p:sp>
      <p:pic>
        <p:nvPicPr>
          <p:cNvPr id="13" name="Picture 12">
            <a:extLst>
              <a:ext uri="{FF2B5EF4-FFF2-40B4-BE49-F238E27FC236}">
                <a16:creationId xmlns:a16="http://schemas.microsoft.com/office/drawing/2014/main" id="{DF656E03-C893-87B0-8158-8662A85153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67655" y="3791854"/>
            <a:ext cx="7925493" cy="4059278"/>
          </a:xfrm>
          <a:prstGeom prst="rect">
            <a:avLst/>
          </a:prstGeom>
        </p:spPr>
      </p:pic>
      <p:sp>
        <p:nvSpPr>
          <p:cNvPr id="4" name="Freeform 4">
            <a:extLst>
              <a:ext uri="{C183D7F6-B498-43B3-948B-1728B52AA6E4}">
                <adec:decorative xmlns:adec="http://schemas.microsoft.com/office/drawing/2017/decorative" val="1"/>
              </a:ext>
            </a:extLst>
          </p:cNvPr>
          <p:cNvSpPr/>
          <p:nvPr/>
        </p:nvSpPr>
        <p:spPr>
          <a:xfrm>
            <a:off x="330307" y="6449412"/>
            <a:ext cx="6773329" cy="4059277"/>
          </a:xfrm>
          <a:custGeom>
            <a:avLst/>
            <a:gdLst/>
            <a:ahLst/>
            <a:cxnLst/>
            <a:rect l="l" t="t" r="r" b="b"/>
            <a:pathLst>
              <a:path w="6773329" h="4059277">
                <a:moveTo>
                  <a:pt x="0" y="0"/>
                </a:moveTo>
                <a:lnTo>
                  <a:pt x="6773329" y="0"/>
                </a:lnTo>
                <a:lnTo>
                  <a:pt x="6773329" y="4059277"/>
                </a:lnTo>
                <a:lnTo>
                  <a:pt x="0" y="4059277"/>
                </a:lnTo>
                <a:lnTo>
                  <a:pt x="0" y="0"/>
                </a:lnTo>
                <a:close/>
              </a:path>
            </a:pathLst>
          </a:custGeom>
          <a:blipFill>
            <a:blip r:embed="rId6"/>
            <a:stretch>
              <a:fillRect/>
            </a:stretch>
          </a:blipFill>
        </p:spPr>
        <p:txBody>
          <a:bodyPr/>
          <a:lstStyle/>
          <a:p>
            <a:endParaRPr lang="en-US"/>
          </a:p>
        </p:txBody>
      </p:sp>
      <p:sp>
        <p:nvSpPr>
          <p:cNvPr id="7" name="TextBox 7"/>
          <p:cNvSpPr txBox="1">
            <a:spLocks noGrp="1"/>
          </p:cNvSpPr>
          <p:nvPr>
            <p:ph type="title" idx="4294967295"/>
          </p:nvPr>
        </p:nvSpPr>
        <p:spPr>
          <a:xfrm>
            <a:off x="1684569" y="-30373"/>
            <a:ext cx="15231831" cy="15138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880"/>
              </a:lnSpc>
              <a:spcBef>
                <a:spcPts val="0"/>
              </a:spcBef>
              <a:spcAft>
                <a:spcPts val="0"/>
              </a:spcAft>
              <a:buClrTx/>
              <a:buSzTx/>
              <a:buFontTx/>
              <a:buNone/>
              <a:tabLst/>
              <a:defRPr/>
            </a:pPr>
            <a:r>
              <a:rPr kumimoji="0" lang="en-US" sz="9200" b="0" i="0" u="none" strike="noStrike" kern="1200" cap="none" spc="0" normalizeH="0" baseline="0" noProof="0" dirty="0">
                <a:ln>
                  <a:noFill/>
                </a:ln>
                <a:solidFill>
                  <a:srgbClr val="FFBD59"/>
                </a:solidFill>
                <a:effectLst/>
                <a:uLnTx/>
                <a:uFillTx/>
                <a:latin typeface="Georgia Pro Bold"/>
                <a:ea typeface="Georgia Pro Bold"/>
                <a:cs typeface="Georgia Pro Bold"/>
                <a:sym typeface="Georgia Pro Bold"/>
              </a:rPr>
              <a:t>LSU Trends: AI Software</a:t>
            </a:r>
          </a:p>
        </p:txBody>
      </p:sp>
      <p:pic>
        <p:nvPicPr>
          <p:cNvPr id="9" name="Picture 8">
            <a:extLst>
              <a:ext uri="{FF2B5EF4-FFF2-40B4-BE49-F238E27FC236}">
                <a16:creationId xmlns:a16="http://schemas.microsoft.com/office/drawing/2014/main" id="{B48C66A7-6C0E-4AF3-A770-71368974DD3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04311" y="5946658"/>
            <a:ext cx="8382951" cy="4059277"/>
          </a:xfrm>
          <a:prstGeom prst="rect">
            <a:avLst/>
          </a:prstGeom>
        </p:spPr>
      </p:pic>
      <p:pic>
        <p:nvPicPr>
          <p:cNvPr id="11" name="Picture 10">
            <a:extLst>
              <a:ext uri="{FF2B5EF4-FFF2-40B4-BE49-F238E27FC236}">
                <a16:creationId xmlns:a16="http://schemas.microsoft.com/office/drawing/2014/main" id="{15B36C71-6A53-2FB7-7369-AF5A699ED59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012980" y="1713148"/>
            <a:ext cx="7092037" cy="3117718"/>
          </a:xfrm>
          <a:prstGeom prst="rect">
            <a:avLst/>
          </a:prstGeom>
        </p:spPr>
      </p:pic>
      <p:sp>
        <p:nvSpPr>
          <p:cNvPr id="5" name="Freeform 5">
            <a:extLst>
              <a:ext uri="{C183D7F6-B498-43B3-948B-1728B52AA6E4}">
                <adec:decorative xmlns:adec="http://schemas.microsoft.com/office/drawing/2017/decorative" val="1"/>
              </a:ext>
            </a:extLst>
          </p:cNvPr>
          <p:cNvSpPr/>
          <p:nvPr/>
        </p:nvSpPr>
        <p:spPr>
          <a:xfrm>
            <a:off x="4468860" y="1852147"/>
            <a:ext cx="5941248" cy="2010197"/>
          </a:xfrm>
          <a:custGeom>
            <a:avLst/>
            <a:gdLst/>
            <a:ahLst/>
            <a:cxnLst/>
            <a:rect l="l" t="t" r="r" b="b"/>
            <a:pathLst>
              <a:path w="5941248" h="2010197">
                <a:moveTo>
                  <a:pt x="0" y="0"/>
                </a:moveTo>
                <a:lnTo>
                  <a:pt x="5941249" y="0"/>
                </a:lnTo>
                <a:lnTo>
                  <a:pt x="5941249" y="2010197"/>
                </a:lnTo>
                <a:lnTo>
                  <a:pt x="0" y="2010197"/>
                </a:lnTo>
                <a:lnTo>
                  <a:pt x="0" y="0"/>
                </a:lnTo>
                <a:close/>
              </a:path>
            </a:pathLst>
          </a:custGeom>
          <a:blipFill>
            <a:blip r:embed="rId9"/>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2444878" y="3639299"/>
            <a:ext cx="5557894" cy="3282450"/>
          </a:xfrm>
          <a:custGeom>
            <a:avLst/>
            <a:gdLst/>
            <a:ahLst/>
            <a:cxnLst/>
            <a:rect l="l" t="t" r="r" b="b"/>
            <a:pathLst>
              <a:path w="5557894" h="3282450">
                <a:moveTo>
                  <a:pt x="0" y="0"/>
                </a:moveTo>
                <a:lnTo>
                  <a:pt x="5557894" y="0"/>
                </a:lnTo>
                <a:lnTo>
                  <a:pt x="5557894" y="3282449"/>
                </a:lnTo>
                <a:lnTo>
                  <a:pt x="0" y="3282449"/>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352983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1346</Words>
  <Application>Microsoft Office PowerPoint</Application>
  <PresentationFormat>Custom</PresentationFormat>
  <Paragraphs>134</Paragraphs>
  <Slides>27</Slides>
  <Notes>3</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Who We Are</vt:lpstr>
      <vt:lpstr>Who We Are cont...</vt:lpstr>
      <vt:lpstr>Code of Student Conduct</vt:lpstr>
      <vt:lpstr>Academic Misconduct Cases:</vt:lpstr>
      <vt:lpstr>Academic Misconduct Question for you!</vt:lpstr>
      <vt:lpstr>Behavioral Misconduct Question for you!</vt:lpstr>
      <vt:lpstr>Misrepresentation</vt:lpstr>
      <vt:lpstr>LSU Trends: AI Software</vt:lpstr>
      <vt:lpstr>Use of AI is not inherently bad…  Submission of work that is not representative of a student’s own knowledge and skills is the problem.</vt:lpstr>
      <vt:lpstr>Spectrum of Permissible Use</vt:lpstr>
      <vt:lpstr>Generative AI Course Acknowledgement</vt:lpstr>
      <vt:lpstr>Grammarly IS  AI Software</vt:lpstr>
      <vt:lpstr>LSU Trends: Turnitin</vt:lpstr>
      <vt:lpstr>LSU Trends: Version History</vt:lpstr>
      <vt:lpstr>Lack of appropriate citation, or the unacknowledged inclusion of someone else's words, structure, ideas, or data; failure to identify a source, or the submission of essentially the same work for two assignments without permission of the Instructor.</vt:lpstr>
      <vt:lpstr>Plagiarism</vt:lpstr>
      <vt:lpstr>Case Study</vt:lpstr>
      <vt:lpstr>Case Study #2</vt:lpstr>
      <vt:lpstr>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Advocacy &amp; Accountability</dc:title>
  <dc:creator>Morgan Miller</dc:creator>
  <cp:lastModifiedBy>Julia Bozic</cp:lastModifiedBy>
  <cp:revision>106</cp:revision>
  <dcterms:created xsi:type="dcterms:W3CDTF">2006-08-16T00:00:00Z</dcterms:created>
  <dcterms:modified xsi:type="dcterms:W3CDTF">2025-12-03T20:29:02Z</dcterms:modified>
  <dc:identifier>DAGMtoj8mnI</dc:identifier>
</cp:coreProperties>
</file>