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webextensions/webextension1.xml" ContentType="application/vnd.ms-office.webextension+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4" r:id="rId2"/>
    <p:sldMasterId id="2147483796" r:id="rId3"/>
    <p:sldMasterId id="2147483830" r:id="rId4"/>
    <p:sldMasterId id="2147483842" r:id="rId5"/>
  </p:sldMasterIdLst>
  <p:notesMasterIdLst>
    <p:notesMasterId r:id="rId42"/>
  </p:notesMasterIdLst>
  <p:handoutMasterIdLst>
    <p:handoutMasterId r:id="rId43"/>
  </p:handoutMasterIdLst>
  <p:sldIdLst>
    <p:sldId id="256" r:id="rId6"/>
    <p:sldId id="257" r:id="rId7"/>
    <p:sldId id="307" r:id="rId8"/>
    <p:sldId id="319" r:id="rId9"/>
    <p:sldId id="327" r:id="rId10"/>
    <p:sldId id="315" r:id="rId11"/>
    <p:sldId id="321" r:id="rId12"/>
    <p:sldId id="322" r:id="rId13"/>
    <p:sldId id="325" r:id="rId14"/>
    <p:sldId id="326" r:id="rId15"/>
    <p:sldId id="328" r:id="rId16"/>
    <p:sldId id="323" r:id="rId17"/>
    <p:sldId id="316" r:id="rId18"/>
    <p:sldId id="317" r:id="rId19"/>
    <p:sldId id="320" r:id="rId20"/>
    <p:sldId id="329" r:id="rId21"/>
    <p:sldId id="276" r:id="rId22"/>
    <p:sldId id="260" r:id="rId23"/>
    <p:sldId id="295" r:id="rId24"/>
    <p:sldId id="296" r:id="rId25"/>
    <p:sldId id="341" r:id="rId26"/>
    <p:sldId id="313" r:id="rId27"/>
    <p:sldId id="340" r:id="rId28"/>
    <p:sldId id="299" r:id="rId29"/>
    <p:sldId id="332" r:id="rId30"/>
    <p:sldId id="333" r:id="rId31"/>
    <p:sldId id="334" r:id="rId32"/>
    <p:sldId id="290" r:id="rId33"/>
    <p:sldId id="335" r:id="rId34"/>
    <p:sldId id="336" r:id="rId35"/>
    <p:sldId id="337" r:id="rId36"/>
    <p:sldId id="338" r:id="rId37"/>
    <p:sldId id="339" r:id="rId38"/>
    <p:sldId id="318" r:id="rId39"/>
    <p:sldId id="293" r:id="rId40"/>
    <p:sldId id="305" r:id="rId41"/>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1D79"/>
    <a:srgbClr val="5928A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86"/>
    <p:restoredTop sz="87350" autoAdjust="0"/>
  </p:normalViewPr>
  <p:slideViewPr>
    <p:cSldViewPr snapToGrid="0" snapToObjects="1">
      <p:cViewPr varScale="1">
        <p:scale>
          <a:sx n="114" d="100"/>
          <a:sy n="114" d="100"/>
        </p:scale>
        <p:origin x="1064" y="168"/>
      </p:cViewPr>
      <p:guideLst>
        <p:guide orient="horz" pos="2160"/>
        <p:guide pos="2880"/>
      </p:guideLst>
    </p:cSldViewPr>
  </p:slideViewPr>
  <p:outlineViewPr>
    <p:cViewPr>
      <p:scale>
        <a:sx n="33" d="100"/>
        <a:sy n="33" d="100"/>
      </p:scale>
      <p:origin x="0" y="-2058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1"/>
          </a:xfrm>
          <a:prstGeom prst="rect">
            <a:avLst/>
          </a:prstGeom>
        </p:spPr>
        <p:txBody>
          <a:bodyPr vert="horz" lIns="93307" tIns="46653" rIns="93307" bIns="46653" rtlCol="0"/>
          <a:lstStyle>
            <a:lvl1pPr algn="l">
              <a:defRPr sz="1300"/>
            </a:lvl1pPr>
          </a:lstStyle>
          <a:p>
            <a:endParaRPr lang="en-US"/>
          </a:p>
        </p:txBody>
      </p:sp>
      <p:sp>
        <p:nvSpPr>
          <p:cNvPr id="3" name="Date Placeholder 2"/>
          <p:cNvSpPr>
            <a:spLocks noGrp="1"/>
          </p:cNvSpPr>
          <p:nvPr>
            <p:ph type="dt" sz="quarter" idx="1"/>
          </p:nvPr>
        </p:nvSpPr>
        <p:spPr>
          <a:xfrm>
            <a:off x="3978132" y="1"/>
            <a:ext cx="3043343" cy="467071"/>
          </a:xfrm>
          <a:prstGeom prst="rect">
            <a:avLst/>
          </a:prstGeom>
        </p:spPr>
        <p:txBody>
          <a:bodyPr vert="horz" lIns="93307" tIns="46653" rIns="93307" bIns="46653" rtlCol="0"/>
          <a:lstStyle>
            <a:lvl1pPr algn="r">
              <a:defRPr sz="1300"/>
            </a:lvl1pPr>
          </a:lstStyle>
          <a:p>
            <a:fld id="{6EA60965-CCC7-4FF6-9561-C9E69F65A448}" type="datetimeFigureOut">
              <a:rPr lang="en-US" smtClean="0"/>
              <a:t>8/26/21</a:t>
            </a:fld>
            <a:endParaRPr lang="en-US"/>
          </a:p>
        </p:txBody>
      </p:sp>
      <p:sp>
        <p:nvSpPr>
          <p:cNvPr id="4" name="Footer Placeholder 3"/>
          <p:cNvSpPr>
            <a:spLocks noGrp="1"/>
          </p:cNvSpPr>
          <p:nvPr>
            <p:ph type="ftr" sz="quarter" idx="2"/>
          </p:nvPr>
        </p:nvSpPr>
        <p:spPr>
          <a:xfrm>
            <a:off x="0" y="8842031"/>
            <a:ext cx="3043343" cy="467070"/>
          </a:xfrm>
          <a:prstGeom prst="rect">
            <a:avLst/>
          </a:prstGeom>
        </p:spPr>
        <p:txBody>
          <a:bodyPr vert="horz" lIns="93307" tIns="46653" rIns="93307" bIns="46653" rtlCol="0" anchor="b"/>
          <a:lstStyle>
            <a:lvl1pPr algn="l">
              <a:defRPr sz="1300"/>
            </a:lvl1pPr>
          </a:lstStyle>
          <a:p>
            <a:endParaRPr lang="en-US"/>
          </a:p>
        </p:txBody>
      </p:sp>
      <p:sp>
        <p:nvSpPr>
          <p:cNvPr id="5" name="Slide Number Placeholder 4"/>
          <p:cNvSpPr>
            <a:spLocks noGrp="1"/>
          </p:cNvSpPr>
          <p:nvPr>
            <p:ph type="sldNum" sz="quarter" idx="3"/>
          </p:nvPr>
        </p:nvSpPr>
        <p:spPr>
          <a:xfrm>
            <a:off x="3978132" y="8842031"/>
            <a:ext cx="3043343" cy="467070"/>
          </a:xfrm>
          <a:prstGeom prst="rect">
            <a:avLst/>
          </a:prstGeom>
        </p:spPr>
        <p:txBody>
          <a:bodyPr vert="horz" lIns="93307" tIns="46653" rIns="93307" bIns="46653" rtlCol="0" anchor="b"/>
          <a:lstStyle>
            <a:lvl1pPr algn="r">
              <a:defRPr sz="1300"/>
            </a:lvl1pPr>
          </a:lstStyle>
          <a:p>
            <a:fld id="{645A4EE3-549A-4145-ACF5-DD6D83A06AA8}" type="slidenum">
              <a:rPr lang="en-US" smtClean="0"/>
              <a:t>‹#›</a:t>
            </a:fld>
            <a:endParaRPr lang="en-US"/>
          </a:p>
        </p:txBody>
      </p:sp>
    </p:spTree>
    <p:extLst>
      <p:ext uri="{BB962C8B-B14F-4D97-AF65-F5344CB8AC3E}">
        <p14:creationId xmlns:p14="http://schemas.microsoft.com/office/powerpoint/2010/main" val="212803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1"/>
          </a:xfrm>
          <a:prstGeom prst="rect">
            <a:avLst/>
          </a:prstGeom>
        </p:spPr>
        <p:txBody>
          <a:bodyPr vert="horz" lIns="93307" tIns="46653" rIns="93307" bIns="46653" rtlCol="0"/>
          <a:lstStyle>
            <a:lvl1pPr algn="l">
              <a:defRPr sz="1300"/>
            </a:lvl1pPr>
          </a:lstStyle>
          <a:p>
            <a:endParaRPr lang="en-US"/>
          </a:p>
        </p:txBody>
      </p:sp>
      <p:sp>
        <p:nvSpPr>
          <p:cNvPr id="3" name="Date Placeholder 2"/>
          <p:cNvSpPr>
            <a:spLocks noGrp="1"/>
          </p:cNvSpPr>
          <p:nvPr>
            <p:ph type="dt" idx="1"/>
          </p:nvPr>
        </p:nvSpPr>
        <p:spPr>
          <a:xfrm>
            <a:off x="3978132" y="1"/>
            <a:ext cx="3043343" cy="467071"/>
          </a:xfrm>
          <a:prstGeom prst="rect">
            <a:avLst/>
          </a:prstGeom>
        </p:spPr>
        <p:txBody>
          <a:bodyPr vert="horz" lIns="93307" tIns="46653" rIns="93307" bIns="46653" rtlCol="0"/>
          <a:lstStyle>
            <a:lvl1pPr algn="r">
              <a:defRPr sz="1300"/>
            </a:lvl1pPr>
          </a:lstStyle>
          <a:p>
            <a:fld id="{9A5661CB-655C-4B82-B6A2-700E435C6B5D}" type="datetimeFigureOut">
              <a:rPr lang="en-US" smtClean="0"/>
              <a:t>8/26/21</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07" tIns="46653" rIns="93307" bIns="46653"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07" tIns="46653" rIns="93307" bIns="4665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0"/>
          </a:xfrm>
          <a:prstGeom prst="rect">
            <a:avLst/>
          </a:prstGeom>
        </p:spPr>
        <p:txBody>
          <a:bodyPr vert="horz" lIns="93307" tIns="46653" rIns="93307" bIns="46653" rtlCol="0" anchor="b"/>
          <a:lstStyle>
            <a:lvl1pPr algn="l">
              <a:defRPr sz="1300"/>
            </a:lvl1pPr>
          </a:lstStyle>
          <a:p>
            <a:endParaRPr lang="en-US"/>
          </a:p>
        </p:txBody>
      </p:sp>
      <p:sp>
        <p:nvSpPr>
          <p:cNvPr id="7" name="Slide Number Placeholder 6"/>
          <p:cNvSpPr>
            <a:spLocks noGrp="1"/>
          </p:cNvSpPr>
          <p:nvPr>
            <p:ph type="sldNum" sz="quarter" idx="5"/>
          </p:nvPr>
        </p:nvSpPr>
        <p:spPr>
          <a:xfrm>
            <a:off x="3978132" y="8842031"/>
            <a:ext cx="3043343" cy="467070"/>
          </a:xfrm>
          <a:prstGeom prst="rect">
            <a:avLst/>
          </a:prstGeom>
        </p:spPr>
        <p:txBody>
          <a:bodyPr vert="horz" lIns="93307" tIns="46653" rIns="93307" bIns="46653" rtlCol="0" anchor="b"/>
          <a:lstStyle>
            <a:lvl1pPr algn="r">
              <a:defRPr sz="1300"/>
            </a:lvl1pPr>
          </a:lstStyle>
          <a:p>
            <a:fld id="{A698FF57-D836-4BF3-9ED9-6075E7F927E2}" type="slidenum">
              <a:rPr lang="en-US" smtClean="0"/>
              <a:t>‹#›</a:t>
            </a:fld>
            <a:endParaRPr lang="en-US"/>
          </a:p>
        </p:txBody>
      </p:sp>
    </p:spTree>
    <p:extLst>
      <p:ext uri="{BB962C8B-B14F-4D97-AF65-F5344CB8AC3E}">
        <p14:creationId xmlns:p14="http://schemas.microsoft.com/office/powerpoint/2010/main" val="1978300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hazingstudy.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057">
              <a:defRPr/>
            </a:pPr>
            <a:r>
              <a:rPr lang="en-US" dirty="0"/>
              <a:t>Welcome/Introduction of Speaker and Session: - (suggested talking points) Good Evening, my name is ____, and I serve as the_____ of ______. Being a college student isn’t easy. Demanding courses, finding time to balance class, homework, family and potentially work can be overwhelming. When you add being a member of a student group or organization, you add close to 20 more hours a week of meetings, events, practices and social activities. We also know that being a college student puts you at a higher probability of being involved in high risk situations.   </a:t>
            </a:r>
          </a:p>
          <a:p>
            <a:pPr defTabSz="933057">
              <a:defRPr/>
            </a:pPr>
            <a:endParaRPr lang="en-US" dirty="0"/>
          </a:p>
          <a:p>
            <a:pPr defTabSz="933057">
              <a:defRPr/>
            </a:pPr>
            <a:r>
              <a:rPr lang="en-US" dirty="0"/>
              <a:t>Today I’d like to share with you a program</a:t>
            </a:r>
            <a:r>
              <a:rPr lang="en-US" baseline="0" dirty="0"/>
              <a:t> for members and prospective members of LSU student organization and student groups </a:t>
            </a:r>
            <a:r>
              <a:rPr lang="en-US" baseline="0" dirty="0" err="1"/>
              <a:t>TigerBITes</a:t>
            </a:r>
            <a:r>
              <a:rPr lang="en-US" baseline="0" dirty="0"/>
              <a:t> Bystander Intervention Training.  We are thankful to the Student Health Center for sponsoring this program. </a:t>
            </a:r>
            <a:endParaRPr lang="en-US" dirty="0"/>
          </a:p>
        </p:txBody>
      </p:sp>
      <p:sp>
        <p:nvSpPr>
          <p:cNvPr id="4" name="Slide Number Placeholder 3"/>
          <p:cNvSpPr>
            <a:spLocks noGrp="1"/>
          </p:cNvSpPr>
          <p:nvPr>
            <p:ph type="sldNum" sz="quarter" idx="10"/>
          </p:nvPr>
        </p:nvSpPr>
        <p:spPr/>
        <p:txBody>
          <a:bodyPr/>
          <a:lstStyle/>
          <a:p>
            <a:fld id="{A698FF57-D836-4BF3-9ED9-6075E7F927E2}" type="slidenum">
              <a:rPr lang="en-US" smtClean="0"/>
              <a:t>1</a:t>
            </a:fld>
            <a:endParaRPr lang="en-US"/>
          </a:p>
        </p:txBody>
      </p:sp>
    </p:spTree>
    <p:extLst>
      <p:ext uri="{BB962C8B-B14F-4D97-AF65-F5344CB8AC3E}">
        <p14:creationId xmlns:p14="http://schemas.microsoft.com/office/powerpoint/2010/main" val="2373482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is a non-exclusive list of examples of acts which, regardless of severity, constitute hazing:</a:t>
            </a:r>
          </a:p>
          <a:p>
            <a:r>
              <a:rPr lang="en-US" dirty="0"/>
              <a:t>Physical brutality, such as whipping, beating, paddling, striking, branding, electronic shocking, placing of a harmful substance on the body, or similar activity;</a:t>
            </a:r>
          </a:p>
          <a:p>
            <a:r>
              <a:rPr lang="en-US" dirty="0"/>
              <a:t>Physical activities, such as sleep deprivation, exposure to the elements or extreme conditions, imprisonment, confinement, or calisthenics;</a:t>
            </a:r>
          </a:p>
          <a:p>
            <a:r>
              <a:rPr lang="en-US" dirty="0"/>
              <a:t>Consumption of food, liquid, or any other substance, including but not limited to alcoholic beverages or drugs, that subjects the person to an unreasonable risk of harm or that may adversely affect the physical health or safety of the person;</a:t>
            </a:r>
          </a:p>
          <a:p>
            <a:pPr defTabSz="933167">
              <a:defRPr/>
            </a:pPr>
            <a:endParaRPr lang="en-US" sz="1300" dirty="0"/>
          </a:p>
          <a:p>
            <a:endParaRPr lang="en-US" sz="1300" dirty="0"/>
          </a:p>
        </p:txBody>
      </p:sp>
      <p:sp>
        <p:nvSpPr>
          <p:cNvPr id="4" name="Slide Number Placeholder 3"/>
          <p:cNvSpPr>
            <a:spLocks noGrp="1"/>
          </p:cNvSpPr>
          <p:nvPr>
            <p:ph type="sldNum" sz="quarter" idx="10"/>
          </p:nvPr>
        </p:nvSpPr>
        <p:spPr/>
        <p:txBody>
          <a:bodyPr/>
          <a:lstStyle/>
          <a:p>
            <a:fld id="{A698FF57-D836-4BF3-9ED9-6075E7F927E2}" type="slidenum">
              <a:rPr lang="en-US" smtClean="0"/>
              <a:t>10</a:t>
            </a:fld>
            <a:endParaRPr lang="en-US"/>
          </a:p>
        </p:txBody>
      </p:sp>
    </p:spTree>
    <p:extLst>
      <p:ext uri="{BB962C8B-B14F-4D97-AF65-F5344CB8AC3E}">
        <p14:creationId xmlns:p14="http://schemas.microsoft.com/office/powerpoint/2010/main" val="3841402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Placement of substances on the body of a person;</a:t>
            </a:r>
          </a:p>
          <a:p>
            <a:r>
              <a:rPr lang="en-US" dirty="0"/>
              <a:t>Kidnapping or dropping a person off campus without return transportation;</a:t>
            </a:r>
          </a:p>
          <a:p>
            <a:r>
              <a:rPr lang="en-US" dirty="0"/>
              <a:t>Activity that induces, causes, or requires an individual to perform a duty or task that involves the commission of a crime or an act of hazing.</a:t>
            </a:r>
          </a:p>
          <a:p>
            <a:pPr defTabSz="933167">
              <a:defRPr/>
            </a:pPr>
            <a:endParaRPr lang="en-US" sz="1300" dirty="0"/>
          </a:p>
          <a:p>
            <a:endParaRPr lang="en-US" sz="1300" dirty="0"/>
          </a:p>
        </p:txBody>
      </p:sp>
      <p:sp>
        <p:nvSpPr>
          <p:cNvPr id="4" name="Slide Number Placeholder 3"/>
          <p:cNvSpPr>
            <a:spLocks noGrp="1"/>
          </p:cNvSpPr>
          <p:nvPr>
            <p:ph type="sldNum" sz="quarter" idx="10"/>
          </p:nvPr>
        </p:nvSpPr>
        <p:spPr/>
        <p:txBody>
          <a:bodyPr/>
          <a:lstStyle/>
          <a:p>
            <a:fld id="{A698FF57-D836-4BF3-9ED9-6075E7F927E2}" type="slidenum">
              <a:rPr lang="en-US" smtClean="0"/>
              <a:t>11</a:t>
            </a:fld>
            <a:endParaRPr lang="en-US"/>
          </a:p>
        </p:txBody>
      </p:sp>
    </p:spTree>
    <p:extLst>
      <p:ext uri="{BB962C8B-B14F-4D97-AF65-F5344CB8AC3E}">
        <p14:creationId xmlns:p14="http://schemas.microsoft.com/office/powerpoint/2010/main" val="4223689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Coercive Behavior </a:t>
            </a:r>
          </a:p>
          <a:p>
            <a:r>
              <a:rPr lang="en-US" sz="1300" dirty="0"/>
              <a:t>An act by an individual or a group that, as an explicit or implicit condition for initiation to, admission into, affiliation with, or continued membership in a group or organization, regardless of consent, which tends to or which is intended to demean, disgrace, humiliate or degrade a Student, which includes but not limited to forced conduct that could result in extreme embarrassment, or other forced activity that could adversely affect the mental health or dignity of a Student. Examples of coercive behavior include, but are not limited to, line-ups, scavenger hunts and personal servitude. </a:t>
            </a:r>
          </a:p>
          <a:p>
            <a:endParaRPr lang="en-US" sz="1300" dirty="0"/>
          </a:p>
        </p:txBody>
      </p:sp>
      <p:sp>
        <p:nvSpPr>
          <p:cNvPr id="4" name="Slide Number Placeholder 3"/>
          <p:cNvSpPr>
            <a:spLocks noGrp="1"/>
          </p:cNvSpPr>
          <p:nvPr>
            <p:ph type="sldNum" sz="quarter" idx="10"/>
          </p:nvPr>
        </p:nvSpPr>
        <p:spPr/>
        <p:txBody>
          <a:bodyPr/>
          <a:lstStyle/>
          <a:p>
            <a:fld id="{A698FF57-D836-4BF3-9ED9-6075E7F927E2}" type="slidenum">
              <a:rPr lang="en-US" smtClean="0"/>
              <a:t>12</a:t>
            </a:fld>
            <a:endParaRPr lang="en-US"/>
          </a:p>
        </p:txBody>
      </p:sp>
    </p:spTree>
    <p:extLst>
      <p:ext uri="{BB962C8B-B14F-4D97-AF65-F5344CB8AC3E}">
        <p14:creationId xmlns:p14="http://schemas.microsoft.com/office/powerpoint/2010/main" val="2640706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a:p>
            <a:endParaRPr lang="en-US" sz="1300" dirty="0"/>
          </a:p>
        </p:txBody>
      </p:sp>
      <p:sp>
        <p:nvSpPr>
          <p:cNvPr id="4" name="Slide Number Placeholder 3"/>
          <p:cNvSpPr>
            <a:spLocks noGrp="1"/>
          </p:cNvSpPr>
          <p:nvPr>
            <p:ph type="sldNum" sz="quarter" idx="10"/>
          </p:nvPr>
        </p:nvSpPr>
        <p:spPr/>
        <p:txBody>
          <a:bodyPr/>
          <a:lstStyle/>
          <a:p>
            <a:fld id="{A698FF57-D836-4BF3-9ED9-6075E7F927E2}" type="slidenum">
              <a:rPr lang="en-US" smtClean="0"/>
              <a:t>13</a:t>
            </a:fld>
            <a:endParaRPr lang="en-US"/>
          </a:p>
        </p:txBody>
      </p:sp>
    </p:spTree>
    <p:extLst>
      <p:ext uri="{BB962C8B-B14F-4D97-AF65-F5344CB8AC3E}">
        <p14:creationId xmlns:p14="http://schemas.microsoft.com/office/powerpoint/2010/main" val="4190413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67">
              <a:defRPr/>
            </a:pPr>
            <a:endParaRPr lang="en-US" sz="1300" dirty="0"/>
          </a:p>
          <a:p>
            <a:pPr defTabSz="933167">
              <a:defRPr/>
            </a:pPr>
            <a:endParaRPr lang="en-US" sz="1300" dirty="0"/>
          </a:p>
          <a:p>
            <a:pPr defTabSz="933167">
              <a:defRPr/>
            </a:pPr>
            <a:endParaRPr lang="en-US" sz="1300" dirty="0"/>
          </a:p>
          <a:p>
            <a:pPr defTabSz="933167">
              <a:defRPr/>
            </a:pPr>
            <a:r>
              <a:rPr lang="en-US" sz="1300" dirty="0"/>
              <a:t>Max Gruver Act- criminal hazing with offenders will now face either a fine up to $2,000, imprisonment up to six months or both; if the hazing results in serious bodily injury, death, or if the hazing involves forced alcohol consumption that results in a blood alcohol level of at least .30, offenders will face a fine up to $10,000 and imprisonment up to five years. The bill also amends current hazing law to apply to any organization in an education institution and specifies what defines hazing.</a:t>
            </a:r>
          </a:p>
          <a:p>
            <a:pPr defTabSz="933167">
              <a:defRPr/>
            </a:pPr>
            <a:endParaRPr lang="en-US" sz="1300" dirty="0"/>
          </a:p>
          <a:p>
            <a:pPr defTabSz="933167">
              <a:defRPr/>
            </a:pPr>
            <a:r>
              <a:rPr lang="en-US" sz="1300" dirty="0"/>
              <a:t>Any student found responsible for hazing will be expelled from LSU and Student Organizations found responsible for hazing will be removed from the campus.</a:t>
            </a:r>
          </a:p>
        </p:txBody>
      </p:sp>
      <p:sp>
        <p:nvSpPr>
          <p:cNvPr id="4" name="Slide Number Placeholder 3"/>
          <p:cNvSpPr>
            <a:spLocks noGrp="1"/>
          </p:cNvSpPr>
          <p:nvPr>
            <p:ph type="sldNum" sz="quarter" idx="10"/>
          </p:nvPr>
        </p:nvSpPr>
        <p:spPr/>
        <p:txBody>
          <a:bodyPr/>
          <a:lstStyle/>
          <a:p>
            <a:fld id="{A698FF57-D836-4BF3-9ED9-6075E7F927E2}" type="slidenum">
              <a:rPr lang="en-US" smtClean="0"/>
              <a:t>14</a:t>
            </a:fld>
            <a:endParaRPr lang="en-US"/>
          </a:p>
        </p:txBody>
      </p:sp>
    </p:spTree>
    <p:extLst>
      <p:ext uri="{BB962C8B-B14F-4D97-AF65-F5344CB8AC3E}">
        <p14:creationId xmlns:p14="http://schemas.microsoft.com/office/powerpoint/2010/main" val="3149930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67">
              <a:defRPr/>
            </a:pPr>
            <a:endParaRPr lang="en-US" sz="1300" dirty="0"/>
          </a:p>
          <a:p>
            <a:endParaRPr lang="en-US" sz="1300" dirty="0"/>
          </a:p>
        </p:txBody>
      </p:sp>
      <p:sp>
        <p:nvSpPr>
          <p:cNvPr id="4" name="Slide Number Placeholder 3"/>
          <p:cNvSpPr>
            <a:spLocks noGrp="1"/>
          </p:cNvSpPr>
          <p:nvPr>
            <p:ph type="sldNum" sz="quarter" idx="10"/>
          </p:nvPr>
        </p:nvSpPr>
        <p:spPr/>
        <p:txBody>
          <a:bodyPr/>
          <a:lstStyle/>
          <a:p>
            <a:fld id="{A698FF57-D836-4BF3-9ED9-6075E7F927E2}" type="slidenum">
              <a:rPr lang="en-US" smtClean="0"/>
              <a:t>15</a:t>
            </a:fld>
            <a:endParaRPr lang="en-US"/>
          </a:p>
        </p:txBody>
      </p:sp>
    </p:spTree>
    <p:extLst>
      <p:ext uri="{BB962C8B-B14F-4D97-AF65-F5344CB8AC3E}">
        <p14:creationId xmlns:p14="http://schemas.microsoft.com/office/powerpoint/2010/main" val="3414421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67">
              <a:defRPr/>
            </a:pPr>
            <a:endParaRPr lang="en-US" sz="1300" dirty="0"/>
          </a:p>
          <a:p>
            <a:endParaRPr lang="en-US" sz="1300" dirty="0"/>
          </a:p>
        </p:txBody>
      </p:sp>
      <p:sp>
        <p:nvSpPr>
          <p:cNvPr id="4" name="Slide Number Placeholder 3"/>
          <p:cNvSpPr>
            <a:spLocks noGrp="1"/>
          </p:cNvSpPr>
          <p:nvPr>
            <p:ph type="sldNum" sz="quarter" idx="10"/>
          </p:nvPr>
        </p:nvSpPr>
        <p:spPr/>
        <p:txBody>
          <a:bodyPr/>
          <a:lstStyle/>
          <a:p>
            <a:fld id="{A698FF57-D836-4BF3-9ED9-6075E7F927E2}" type="slidenum">
              <a:rPr lang="en-US" smtClean="0"/>
              <a:t>16</a:t>
            </a:fld>
            <a:endParaRPr lang="en-US"/>
          </a:p>
        </p:txBody>
      </p:sp>
    </p:spTree>
    <p:extLst>
      <p:ext uri="{BB962C8B-B14F-4D97-AF65-F5344CB8AC3E}">
        <p14:creationId xmlns:p14="http://schemas.microsoft.com/office/powerpoint/2010/main" val="1347879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24">
              <a:defRPr/>
            </a:pPr>
            <a:r>
              <a:rPr lang="en-US" sz="1300" dirty="0"/>
              <a:t>But for the sake of today, we want to talk about your awareness and responsibility as members/prospective members of your student group and member of the LSU community.</a:t>
            </a:r>
          </a:p>
          <a:p>
            <a:pPr defTabSz="914224">
              <a:defRPr/>
            </a:pPr>
            <a:endParaRPr lang="en-US" sz="1300" dirty="0"/>
          </a:p>
          <a:p>
            <a:pPr defTabSz="914224">
              <a:defRPr/>
            </a:pPr>
            <a:r>
              <a:rPr lang="en-US" dirty="0"/>
              <a:t>WE are all directly or indirectly involved in situations that created an opportunity for us to intervene. Just think about it. That person who made an inappropriate joke about someone else in the room today or on in a private group chat. Or the member who picks on younger members of your group. Or maybe earlier you saw a someone steal something from your res hall or in the union. No matter how small those incidents may seem to you or if you were impacted directly, these were opportunities to intervene. So what stops us? </a:t>
            </a:r>
          </a:p>
          <a:p>
            <a:endParaRPr lang="en-US" dirty="0"/>
          </a:p>
        </p:txBody>
      </p:sp>
      <p:sp>
        <p:nvSpPr>
          <p:cNvPr id="4" name="Slide Number Placeholder 3"/>
          <p:cNvSpPr>
            <a:spLocks noGrp="1"/>
          </p:cNvSpPr>
          <p:nvPr>
            <p:ph type="sldNum" sz="quarter" idx="10"/>
          </p:nvPr>
        </p:nvSpPr>
        <p:spPr/>
        <p:txBody>
          <a:bodyPr/>
          <a:lstStyle/>
          <a:p>
            <a:fld id="{A698FF57-D836-4BF3-9ED9-6075E7F927E2}" type="slidenum">
              <a:rPr lang="en-US" smtClean="0"/>
              <a:t>17</a:t>
            </a:fld>
            <a:endParaRPr lang="en-US"/>
          </a:p>
        </p:txBody>
      </p:sp>
    </p:spTree>
    <p:extLst>
      <p:ext uri="{BB962C8B-B14F-4D97-AF65-F5344CB8AC3E}">
        <p14:creationId xmlns:p14="http://schemas.microsoft.com/office/powerpoint/2010/main" val="3013616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057">
              <a:defRPr/>
            </a:pPr>
            <a:endParaRPr lang="en-US" i="1" baseline="0" dirty="0"/>
          </a:p>
          <a:p>
            <a:r>
              <a:rPr lang="en-US" dirty="0"/>
              <a:t>The word Bystander means a person who is present at an event or incident but does NOT take part. </a:t>
            </a:r>
          </a:p>
          <a:p>
            <a:endParaRPr lang="en-US" dirty="0"/>
          </a:p>
          <a:p>
            <a:endParaRPr lang="en-US" dirty="0"/>
          </a:p>
        </p:txBody>
      </p:sp>
      <p:sp>
        <p:nvSpPr>
          <p:cNvPr id="4" name="Slide Number Placeholder 3"/>
          <p:cNvSpPr>
            <a:spLocks noGrp="1"/>
          </p:cNvSpPr>
          <p:nvPr>
            <p:ph type="sldNum" sz="quarter" idx="10"/>
          </p:nvPr>
        </p:nvSpPr>
        <p:spPr/>
        <p:txBody>
          <a:bodyPr/>
          <a:lstStyle/>
          <a:p>
            <a:fld id="{A698FF57-D836-4BF3-9ED9-6075E7F927E2}" type="slidenum">
              <a:rPr lang="en-US" smtClean="0"/>
              <a:t>18</a:t>
            </a:fld>
            <a:endParaRPr lang="en-US"/>
          </a:p>
        </p:txBody>
      </p:sp>
    </p:spTree>
    <p:extLst>
      <p:ext uri="{BB962C8B-B14F-4D97-AF65-F5344CB8AC3E}">
        <p14:creationId xmlns:p14="http://schemas.microsoft.com/office/powerpoint/2010/main" val="2167486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term Bystander Intervention came from 1964 when Kitty Genovese, a New York bartender, was heading home for the night to her quad style apartment building (meaning the apartment was shaped like a hollow square with 4 buildings making up the sides and a courtyard in the middle). In the courtyard of her apartment she was attacked and stabbed. She cried out for help making the assailant flee, but received none. The attacker came back, raped her and killed her. Reportedly, 37 people in the apartment building heard or saw the incident. No one called the police because they believed someone else would. </a:t>
            </a:r>
          </a:p>
        </p:txBody>
      </p:sp>
      <p:sp>
        <p:nvSpPr>
          <p:cNvPr id="4" name="Slide Number Placeholder 3"/>
          <p:cNvSpPr>
            <a:spLocks noGrp="1"/>
          </p:cNvSpPr>
          <p:nvPr>
            <p:ph type="sldNum" sz="quarter" idx="10"/>
          </p:nvPr>
        </p:nvSpPr>
        <p:spPr/>
        <p:txBody>
          <a:bodyPr/>
          <a:lstStyle/>
          <a:p>
            <a:fld id="{A698FF57-D836-4BF3-9ED9-6075E7F927E2}" type="slidenum">
              <a:rPr lang="en-US" smtClean="0"/>
              <a:t>19</a:t>
            </a:fld>
            <a:endParaRPr lang="en-US"/>
          </a:p>
        </p:txBody>
      </p:sp>
    </p:spTree>
    <p:extLst>
      <p:ext uri="{BB962C8B-B14F-4D97-AF65-F5344CB8AC3E}">
        <p14:creationId xmlns:p14="http://schemas.microsoft.com/office/powerpoint/2010/main" val="4055173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Risk Situations like:</a:t>
            </a:r>
          </a:p>
          <a:p>
            <a:endParaRPr lang="en-US" dirty="0"/>
          </a:p>
          <a:p>
            <a:r>
              <a:rPr lang="en-US" dirty="0"/>
              <a:t>Eating Disorders- anorexia, bulimia, body </a:t>
            </a:r>
            <a:r>
              <a:rPr lang="en-US" dirty="0" err="1"/>
              <a:t>dismorphia</a:t>
            </a:r>
            <a:r>
              <a:rPr lang="en-US" dirty="0"/>
              <a:t> </a:t>
            </a:r>
          </a:p>
          <a:p>
            <a:r>
              <a:rPr lang="en-US" dirty="0"/>
              <a:t>Self-Harm- acclimating to a new environment or new schedule can trigger depression, anxiety, that may lead to self-harm</a:t>
            </a:r>
          </a:p>
          <a:p>
            <a:r>
              <a:rPr lang="en-US" dirty="0"/>
              <a:t>Bullying- social media misuse</a:t>
            </a:r>
          </a:p>
          <a:p>
            <a:r>
              <a:rPr lang="en-US" dirty="0"/>
              <a:t>Incidents with alcohol- driving under the influence, underage drinking, over drinking </a:t>
            </a:r>
          </a:p>
          <a:p>
            <a:r>
              <a:rPr lang="en-US" dirty="0"/>
              <a:t>Illegal drugs- the use of </a:t>
            </a:r>
            <a:r>
              <a:rPr lang="en-US" dirty="0" err="1"/>
              <a:t>Xanex</a:t>
            </a:r>
            <a:r>
              <a:rPr lang="en-US" dirty="0"/>
              <a:t>, cocaine, sharing prescription drugs, </a:t>
            </a:r>
          </a:p>
          <a:p>
            <a:r>
              <a:rPr lang="en-US" dirty="0"/>
              <a:t>Sexual Misconduct- drunk sex, unwanted sexual encounters, dating violence, stalking</a:t>
            </a:r>
          </a:p>
          <a:p>
            <a:r>
              <a:rPr lang="en-US" dirty="0"/>
              <a:t>Inequality- inappropriate jokes, mistreatment of other because they’re different,  </a:t>
            </a:r>
          </a:p>
          <a:p>
            <a:r>
              <a:rPr lang="en-US" dirty="0"/>
              <a:t>Hazing- allowing things to happen/perpetuating things that have happened to you. Physical violence, servitude, sleep deprivation, death etc.</a:t>
            </a:r>
          </a:p>
          <a:p>
            <a:endParaRPr lang="en-US" dirty="0"/>
          </a:p>
          <a:p>
            <a:r>
              <a:rPr lang="en-US" dirty="0"/>
              <a:t>All of these situations currently happen to students across the nation,</a:t>
            </a:r>
            <a:r>
              <a:rPr lang="en-US" baseline="0" dirty="0"/>
              <a:t> unfortunately are risks for our LSU community and members of LSU student groups</a:t>
            </a:r>
            <a:r>
              <a:rPr lang="en-US" dirty="0"/>
              <a:t>. </a:t>
            </a:r>
          </a:p>
          <a:p>
            <a:endParaRPr lang="en-US" dirty="0"/>
          </a:p>
        </p:txBody>
      </p:sp>
      <p:sp>
        <p:nvSpPr>
          <p:cNvPr id="4" name="Slide Number Placeholder 3"/>
          <p:cNvSpPr>
            <a:spLocks noGrp="1"/>
          </p:cNvSpPr>
          <p:nvPr>
            <p:ph type="sldNum" sz="quarter" idx="10"/>
          </p:nvPr>
        </p:nvSpPr>
        <p:spPr/>
        <p:txBody>
          <a:bodyPr/>
          <a:lstStyle/>
          <a:p>
            <a:fld id="{A698FF57-D836-4BF3-9ED9-6075E7F927E2}" type="slidenum">
              <a:rPr lang="en-US" smtClean="0"/>
              <a:t>2</a:t>
            </a:fld>
            <a:endParaRPr lang="en-US"/>
          </a:p>
        </p:txBody>
      </p:sp>
    </p:spTree>
    <p:extLst>
      <p:ext uri="{BB962C8B-B14F-4D97-AF65-F5344CB8AC3E}">
        <p14:creationId xmlns:p14="http://schemas.microsoft.com/office/powerpoint/2010/main" val="1252243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So what are some Reasons Bystanders Don’t Intervene</a:t>
            </a:r>
          </a:p>
          <a:p>
            <a:endParaRPr lang="en-US" sz="1300" dirty="0"/>
          </a:p>
          <a:p>
            <a:endParaRPr lang="en-US" sz="1300" dirty="0"/>
          </a:p>
          <a:p>
            <a:r>
              <a:rPr lang="en-US" sz="1300" dirty="0"/>
              <a:t>People would rather “not get involved” or “ don’t want the drama” “Do you boo, and I’ll do me”</a:t>
            </a:r>
          </a:p>
          <a:p>
            <a:r>
              <a:rPr lang="en-US" sz="1300" dirty="0"/>
              <a:t>We say things like: “I don’t have time to wait on the police or to be a part of an investigation”, “I don’t want to be confronted”, “I’m afraid of the consequences”, “what if I get hurt and no one is here to help me”</a:t>
            </a:r>
          </a:p>
          <a:p>
            <a:endParaRPr lang="en-US" sz="1300" dirty="0"/>
          </a:p>
          <a:p>
            <a:endParaRPr lang="en-US" sz="1300" dirty="0"/>
          </a:p>
          <a:p>
            <a:pPr marL="174969" indent="-174969">
              <a:buFontTx/>
              <a:buChar char="-"/>
            </a:pPr>
            <a:r>
              <a:rPr lang="en-US" sz="1300" dirty="0"/>
              <a:t>Diffusion of Responsibility- especially if there is a group of people around- this feeling that someone else will handle it</a:t>
            </a:r>
          </a:p>
          <a:p>
            <a:pPr marL="174969" indent="-174969">
              <a:buFontTx/>
              <a:buChar char="-"/>
            </a:pPr>
            <a:r>
              <a:rPr lang="en-US" sz="1300" dirty="0"/>
              <a:t>Evaluation of Apprehension- Risk of embarrassment if the situation turns out to be an emergency </a:t>
            </a:r>
          </a:p>
          <a:p>
            <a:pPr marL="174969" indent="-174969">
              <a:buFontTx/>
              <a:buChar char="-"/>
            </a:pPr>
            <a:r>
              <a:rPr lang="en-US" sz="1300" dirty="0"/>
              <a:t>Cause of Misfortune- If we believe the person deserves what has happened to them</a:t>
            </a:r>
          </a:p>
          <a:p>
            <a:pPr marL="174969" indent="-174969">
              <a:buFontTx/>
              <a:buChar char="-"/>
            </a:pPr>
            <a:r>
              <a:rPr lang="en-US" sz="1300" dirty="0"/>
              <a:t>Conformity- Do what everyone else is doing- if no one else responds, we won’t either </a:t>
            </a:r>
          </a:p>
          <a:p>
            <a:endParaRPr lang="en-US" sz="1300" dirty="0"/>
          </a:p>
          <a:p>
            <a:endParaRPr lang="en-US" sz="1300" dirty="0"/>
          </a:p>
          <a:p>
            <a:endParaRPr lang="en-US" dirty="0"/>
          </a:p>
        </p:txBody>
      </p:sp>
      <p:sp>
        <p:nvSpPr>
          <p:cNvPr id="4" name="Slide Number Placeholder 3"/>
          <p:cNvSpPr>
            <a:spLocks noGrp="1"/>
          </p:cNvSpPr>
          <p:nvPr>
            <p:ph type="sldNum" sz="quarter" idx="10"/>
          </p:nvPr>
        </p:nvSpPr>
        <p:spPr/>
        <p:txBody>
          <a:bodyPr/>
          <a:lstStyle/>
          <a:p>
            <a:fld id="{A698FF57-D836-4BF3-9ED9-6075E7F927E2}" type="slidenum">
              <a:rPr lang="en-US" smtClean="0"/>
              <a:t>20</a:t>
            </a:fld>
            <a:endParaRPr lang="en-US"/>
          </a:p>
        </p:txBody>
      </p:sp>
    </p:spTree>
    <p:extLst>
      <p:ext uri="{BB962C8B-B14F-4D97-AF65-F5344CB8AC3E}">
        <p14:creationId xmlns:p14="http://schemas.microsoft.com/office/powerpoint/2010/main" val="115455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A698FF57-D836-4BF3-9ED9-6075E7F927E2}" type="slidenum">
              <a:rPr lang="en-US" smtClean="0"/>
              <a:t>21</a:t>
            </a:fld>
            <a:endParaRPr lang="en-US"/>
          </a:p>
        </p:txBody>
      </p:sp>
    </p:spTree>
    <p:extLst>
      <p:ext uri="{BB962C8B-B14F-4D97-AF65-F5344CB8AC3E}">
        <p14:creationId xmlns:p14="http://schemas.microsoft.com/office/powerpoint/2010/main" val="2482713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-Why do you think people conform?</a:t>
            </a:r>
          </a:p>
          <a:p>
            <a:pPr lvl="0"/>
            <a:endParaRPr lang="en-US" dirty="0"/>
          </a:p>
          <a:p>
            <a:pPr lvl="0"/>
            <a:r>
              <a:rPr lang="en-US" dirty="0"/>
              <a:t>-When you think about the risky environments the conformity probably increases. Why do you think that is? </a:t>
            </a:r>
          </a:p>
          <a:p>
            <a:pPr lvl="0"/>
            <a:endParaRPr lang="en-US" dirty="0"/>
          </a:p>
          <a:p>
            <a:pPr lvl="0"/>
            <a:r>
              <a:rPr lang="en-US" dirty="0"/>
              <a:t>- As members of student</a:t>
            </a:r>
            <a:r>
              <a:rPr lang="en-US" baseline="0" dirty="0"/>
              <a:t> group you are tasked with being a contributing member to your group but also the LSU community. </a:t>
            </a:r>
            <a:endParaRPr lang="en-US" dirty="0"/>
          </a:p>
          <a:p>
            <a:endParaRPr lang="en-US" dirty="0"/>
          </a:p>
          <a:p>
            <a:r>
              <a:rPr lang="en-US" dirty="0"/>
              <a:t>-It’s on us to continue to create an environment that’s safe and that students can have a positive experience. This doesn’t mean that things won’t happen, this mean that we are going to take an active part of creating this environment by Stepping Up and Intervening when we see something or hear something that is a problem and that’s what Bystander Intervention is</a:t>
            </a:r>
          </a:p>
        </p:txBody>
      </p:sp>
      <p:sp>
        <p:nvSpPr>
          <p:cNvPr id="4" name="Slide Number Placeholder 3"/>
          <p:cNvSpPr>
            <a:spLocks noGrp="1"/>
          </p:cNvSpPr>
          <p:nvPr>
            <p:ph type="sldNum" sz="quarter" idx="10"/>
          </p:nvPr>
        </p:nvSpPr>
        <p:spPr/>
        <p:txBody>
          <a:bodyPr/>
          <a:lstStyle/>
          <a:p>
            <a:fld id="{A698FF57-D836-4BF3-9ED9-6075E7F927E2}" type="slidenum">
              <a:rPr lang="en-US" smtClean="0"/>
              <a:t>22</a:t>
            </a:fld>
            <a:endParaRPr lang="en-US"/>
          </a:p>
        </p:txBody>
      </p:sp>
    </p:spTree>
    <p:extLst>
      <p:ext uri="{BB962C8B-B14F-4D97-AF65-F5344CB8AC3E}">
        <p14:creationId xmlns:p14="http://schemas.microsoft.com/office/powerpoint/2010/main" val="3790340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Developing the awareness, skills, and courage needed to intervene in a situation when another individual needs help. </a:t>
            </a:r>
            <a:endParaRPr lang="en-US" sz="1400" dirty="0"/>
          </a:p>
          <a:p>
            <a:r>
              <a:rPr lang="en-US" dirty="0"/>
              <a:t> </a:t>
            </a:r>
            <a:endParaRPr lang="en-US" sz="1400" dirty="0"/>
          </a:p>
          <a:p>
            <a:r>
              <a:rPr lang="en-US" dirty="0"/>
              <a:t>We understand that this is not natural for most to intervene, so lets talk about how and when to take action. </a:t>
            </a:r>
          </a:p>
          <a:p>
            <a:r>
              <a:rPr lang="en-US" dirty="0"/>
              <a:t>First you have to make the decision that you are going to do SOMETHING when you see something or hear something that is a problem especially in instances of hazing in your organization. This is hard and the hardest part is making the decision that you will not be a bystander. </a:t>
            </a:r>
          </a:p>
          <a:p>
            <a:endParaRPr lang="en-US" sz="1300" dirty="0"/>
          </a:p>
          <a:p>
            <a:endParaRPr lang="en-US" sz="1300" dirty="0"/>
          </a:p>
          <a:p>
            <a:endParaRPr lang="en-US" dirty="0"/>
          </a:p>
        </p:txBody>
      </p:sp>
      <p:sp>
        <p:nvSpPr>
          <p:cNvPr id="4" name="Slide Number Placeholder 3"/>
          <p:cNvSpPr>
            <a:spLocks noGrp="1"/>
          </p:cNvSpPr>
          <p:nvPr>
            <p:ph type="sldNum" sz="quarter" idx="10"/>
          </p:nvPr>
        </p:nvSpPr>
        <p:spPr/>
        <p:txBody>
          <a:bodyPr/>
          <a:lstStyle/>
          <a:p>
            <a:fld id="{A698FF57-D836-4BF3-9ED9-6075E7F927E2}" type="slidenum">
              <a:rPr lang="en-US" smtClean="0"/>
              <a:t>23</a:t>
            </a:fld>
            <a:endParaRPr lang="en-US"/>
          </a:p>
        </p:txBody>
      </p:sp>
    </p:spTree>
    <p:extLst>
      <p:ext uri="{BB962C8B-B14F-4D97-AF65-F5344CB8AC3E}">
        <p14:creationId xmlns:p14="http://schemas.microsoft.com/office/powerpoint/2010/main" val="3740459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292" indent="-233292">
              <a:buAutoNum type="arabicPeriod"/>
            </a:pPr>
            <a:r>
              <a:rPr lang="en-US" dirty="0"/>
              <a:t>NOTICE the event – this</a:t>
            </a:r>
            <a:r>
              <a:rPr lang="en-US" baseline="0" dirty="0"/>
              <a:t> is simply being made aware of a situation. This can be in person with you actually seeing it first hand. Or it can be a conversation about an event in the future. Whichever way, you were made aware of this event. </a:t>
            </a:r>
            <a:endParaRPr lang="en-US" dirty="0"/>
          </a:p>
          <a:p>
            <a:pPr marL="233292" indent="-233292">
              <a:buAutoNum type="arabicPeriod"/>
            </a:pPr>
            <a:endParaRPr lang="en-US" dirty="0"/>
          </a:p>
          <a:p>
            <a:pPr marL="233292" indent="-233292">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A698FF57-D836-4BF3-9ED9-6075E7F927E2}" type="slidenum">
              <a:rPr lang="en-US" smtClean="0"/>
              <a:t>24</a:t>
            </a:fld>
            <a:endParaRPr lang="en-US"/>
          </a:p>
        </p:txBody>
      </p:sp>
    </p:spTree>
    <p:extLst>
      <p:ext uri="{BB962C8B-B14F-4D97-AF65-F5344CB8AC3E}">
        <p14:creationId xmlns:p14="http://schemas.microsoft.com/office/powerpoint/2010/main" val="3619779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292" indent="-233292">
              <a:buAutoNum type="arabicPeriod"/>
            </a:pPr>
            <a:r>
              <a:rPr lang="en-US" dirty="0"/>
              <a:t>INTERPRET the event as a problem. This is one of the hardest steps because it requires you to recall on what we have discussed today of what hazing behavior is and not what others may have interpreted to be. Hazing is not just careless fun. It is dangerous, It is a problem, It is life threatening and can impact physical and mental health.  Your ability to intervene will be subject to your ability to accurately assess the problems you’re seeing or hearing. </a:t>
            </a:r>
          </a:p>
          <a:p>
            <a:pPr marL="233292" indent="-233292">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A698FF57-D836-4BF3-9ED9-6075E7F927E2}" type="slidenum">
              <a:rPr lang="en-US" smtClean="0"/>
              <a:t>25</a:t>
            </a:fld>
            <a:endParaRPr lang="en-US"/>
          </a:p>
        </p:txBody>
      </p:sp>
    </p:spTree>
    <p:extLst>
      <p:ext uri="{BB962C8B-B14F-4D97-AF65-F5344CB8AC3E}">
        <p14:creationId xmlns:p14="http://schemas.microsoft.com/office/powerpoint/2010/main" val="1368845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notice the problem, take personal responsibility to intervene. This is you stepping up to the plate. Take PERSONAL RESPONSIBILITY to intervene: </a:t>
            </a:r>
          </a:p>
          <a:p>
            <a:r>
              <a:rPr lang="en-US" dirty="0"/>
              <a:t>-What responsibility do we have to our friends?</a:t>
            </a:r>
          </a:p>
          <a:p>
            <a:r>
              <a:rPr lang="en-US" dirty="0"/>
              <a:t>-Who is responsible for creating and maintaining a safe environment for your group/organization? </a:t>
            </a:r>
          </a:p>
          <a:p>
            <a:pPr marL="233292" indent="-233292">
              <a:buAutoNum type="arabicPeriod"/>
            </a:pPr>
            <a:endParaRPr lang="en-US" dirty="0"/>
          </a:p>
          <a:p>
            <a:pPr marL="233292" indent="-233292">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A698FF57-D836-4BF3-9ED9-6075E7F927E2}" type="slidenum">
              <a:rPr lang="en-US" smtClean="0"/>
              <a:t>26</a:t>
            </a:fld>
            <a:endParaRPr lang="en-US"/>
          </a:p>
        </p:txBody>
      </p:sp>
    </p:spTree>
    <p:extLst>
      <p:ext uri="{BB962C8B-B14F-4D97-AF65-F5344CB8AC3E}">
        <p14:creationId xmlns:p14="http://schemas.microsoft.com/office/powerpoint/2010/main" val="2038780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Decide what way is best for you to intervene. First and foremost, always keep yourself safe. You are not a superhero. Be honest, level, and think about what would be the best way to intervene and your limitations. There are 3D’s you can remember when deciding the best way to intervene.  </a:t>
            </a:r>
          </a:p>
          <a:p>
            <a:pPr marL="233292" indent="-233292">
              <a:buAutoNum type="arabicPeriod"/>
            </a:pPr>
            <a:endParaRPr lang="en-US" dirty="0"/>
          </a:p>
          <a:p>
            <a:pPr marL="233292" indent="-233292">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A698FF57-D836-4BF3-9ED9-6075E7F927E2}" type="slidenum">
              <a:rPr lang="en-US" smtClean="0"/>
              <a:t>27</a:t>
            </a:fld>
            <a:endParaRPr lang="en-US"/>
          </a:p>
        </p:txBody>
      </p:sp>
    </p:spTree>
    <p:extLst>
      <p:ext uri="{BB962C8B-B14F-4D97-AF65-F5344CB8AC3E}">
        <p14:creationId xmlns:p14="http://schemas.microsoft.com/office/powerpoint/2010/main" val="4051333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3 D’s of Intervention </a:t>
            </a:r>
          </a:p>
          <a:p>
            <a:r>
              <a:rPr lang="en-US" b="1" dirty="0"/>
              <a:t>Direct- </a:t>
            </a:r>
            <a:r>
              <a:rPr lang="en-US" dirty="0"/>
              <a:t>Directly Intervening, in the moment, to prevent a problem or situation from happening</a:t>
            </a:r>
          </a:p>
          <a:p>
            <a:r>
              <a:rPr lang="en-US" b="1" dirty="0"/>
              <a:t>Delegate-</a:t>
            </a:r>
            <a:r>
              <a:rPr lang="en-US" dirty="0"/>
              <a:t> Seeking help from another individual, often someone who is in authority (police, advisor, chapter officer, friend)</a:t>
            </a:r>
          </a:p>
          <a:p>
            <a:r>
              <a:rPr lang="en-US" b="1" dirty="0"/>
              <a:t>Distract-</a:t>
            </a:r>
            <a:r>
              <a:rPr lang="en-US" dirty="0"/>
              <a:t> Interrupting the situation without directly confronting the offender</a:t>
            </a:r>
          </a:p>
          <a:p>
            <a:endParaRPr lang="en-US" baseline="0" dirty="0">
              <a:solidFill>
                <a:srgbClr val="FF0000"/>
              </a:solidFill>
            </a:endParaRPr>
          </a:p>
        </p:txBody>
      </p:sp>
      <p:sp>
        <p:nvSpPr>
          <p:cNvPr id="4" name="Slide Number Placeholder 3"/>
          <p:cNvSpPr>
            <a:spLocks noGrp="1"/>
          </p:cNvSpPr>
          <p:nvPr>
            <p:ph type="sldNum" sz="quarter" idx="10"/>
          </p:nvPr>
        </p:nvSpPr>
        <p:spPr/>
        <p:txBody>
          <a:bodyPr/>
          <a:lstStyle/>
          <a:p>
            <a:fld id="{A698FF57-D836-4BF3-9ED9-6075E7F927E2}" type="slidenum">
              <a:rPr lang="en-US" smtClean="0"/>
              <a:t>28</a:t>
            </a:fld>
            <a:endParaRPr lang="en-US"/>
          </a:p>
        </p:txBody>
      </p:sp>
    </p:spTree>
    <p:extLst>
      <p:ext uri="{BB962C8B-B14F-4D97-AF65-F5344CB8AC3E}">
        <p14:creationId xmlns:p14="http://schemas.microsoft.com/office/powerpoint/2010/main" val="3787039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 </a:t>
            </a:r>
            <a:endParaRPr lang="en-US" dirty="0"/>
          </a:p>
          <a:p>
            <a:r>
              <a:rPr lang="en-US" dirty="0"/>
              <a:t>When you are directly intervening, using language focusing on you and not the individuals directly involved in the situations can help steer the conversation away from a negative confrontation.  It is more difficult for someone to argue with how you feel, see something, etc. You may consider using these words, I care, I see, I feel, I want, I will… </a:t>
            </a:r>
          </a:p>
          <a:p>
            <a:r>
              <a:rPr lang="en-US" dirty="0"/>
              <a:t>*Example: ask someone to help change the language of this statement. “You have been drinking a lot lately with your student group and it is worrying everyone.” </a:t>
            </a:r>
          </a:p>
          <a:p>
            <a:r>
              <a:rPr lang="en-US" dirty="0"/>
              <a:t>Appropriate statement might be: “I see that when we go out you seem to drink more than usual with your friends. I care about you and just want to make sure you are okay.”</a:t>
            </a:r>
          </a:p>
          <a:p>
            <a:endParaRPr lang="en-US" baseline="0" dirty="0">
              <a:solidFill>
                <a:srgbClr val="FF0000"/>
              </a:solidFill>
            </a:endParaRPr>
          </a:p>
          <a:p>
            <a:r>
              <a:rPr lang="en-US" b="1" dirty="0"/>
              <a:t>Delegate</a:t>
            </a:r>
            <a:endParaRPr lang="en-US" dirty="0"/>
          </a:p>
          <a:p>
            <a:r>
              <a:rPr lang="en-US" dirty="0"/>
              <a:t>This method is perfect when it may not be safe or it may be too hard for you to directly speak or act. This is an opportunity to get your advisor, mentor, professor, coach, captain, or a member of the leadership team for your group. </a:t>
            </a:r>
          </a:p>
          <a:p>
            <a:r>
              <a:rPr lang="en-US" dirty="0"/>
              <a:t>You can also delegate this to the university by visiting LSU Cares. This confidential reporting option will alert university administration of the concern and allow us to get more information about what’s going on. It’s never too late. Even if it’s a conversation or behavior you observed last year, this information could possibly prevent actions in the future. </a:t>
            </a:r>
          </a:p>
          <a:p>
            <a:endParaRPr lang="en-US" dirty="0"/>
          </a:p>
          <a:p>
            <a:r>
              <a:rPr lang="en-US" b="1" dirty="0"/>
              <a:t>Distract</a:t>
            </a:r>
            <a:endParaRPr lang="en-US" dirty="0"/>
          </a:p>
          <a:p>
            <a:r>
              <a:rPr lang="en-US" dirty="0"/>
              <a:t>This method is always great when you want to disrupt the act but aren’t able to it directly. </a:t>
            </a:r>
          </a:p>
          <a:p>
            <a:r>
              <a:rPr lang="en-US" dirty="0"/>
              <a:t>Direct, Delegate and Distract. Using one or a combination of the 3 are a great starting point to intervene and can be used for more situations besides hazing. </a:t>
            </a:r>
          </a:p>
          <a:p>
            <a:endParaRPr lang="en-US" baseline="0" dirty="0">
              <a:solidFill>
                <a:srgbClr val="FF0000"/>
              </a:solidFill>
            </a:endParaRPr>
          </a:p>
        </p:txBody>
      </p:sp>
      <p:sp>
        <p:nvSpPr>
          <p:cNvPr id="4" name="Slide Number Placeholder 3"/>
          <p:cNvSpPr>
            <a:spLocks noGrp="1"/>
          </p:cNvSpPr>
          <p:nvPr>
            <p:ph type="sldNum" sz="quarter" idx="10"/>
          </p:nvPr>
        </p:nvSpPr>
        <p:spPr/>
        <p:txBody>
          <a:bodyPr/>
          <a:lstStyle/>
          <a:p>
            <a:fld id="{A698FF57-D836-4BF3-9ED9-6075E7F927E2}" type="slidenum">
              <a:rPr lang="en-US" smtClean="0"/>
              <a:t>29</a:t>
            </a:fld>
            <a:endParaRPr lang="en-US"/>
          </a:p>
        </p:txBody>
      </p:sp>
    </p:spTree>
    <p:extLst>
      <p:ext uri="{BB962C8B-B14F-4D97-AF65-F5344CB8AC3E}">
        <p14:creationId xmlns:p14="http://schemas.microsoft.com/office/powerpoint/2010/main" val="3117143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There’s a common misconception that hazing only occurs in Fraternities and Sororities on college campuses. When in fact hazing takes place across all different type of group. There have been incidences of hazing in varsity athletic teams, intramural teams, band, student organizations and religious groups. </a:t>
            </a:r>
          </a:p>
          <a:p>
            <a:endParaRPr lang="en-US" sz="1300" dirty="0"/>
          </a:p>
          <a:p>
            <a:r>
              <a:rPr lang="en-US" sz="1300" dirty="0"/>
              <a:t>It is also a common misperception that hazing is just college pranks and all in fun. </a:t>
            </a:r>
          </a:p>
          <a:p>
            <a:endParaRPr lang="en-US" sz="1300" dirty="0"/>
          </a:p>
          <a:p>
            <a:r>
              <a:rPr lang="en-US" sz="1300" dirty="0"/>
              <a:t>The truth of the matter is that although there may not be an intention to do harm, these cases constitute hazing according to the LSU Code of Student Conduct and Louisiana State Law. </a:t>
            </a:r>
          </a:p>
        </p:txBody>
      </p:sp>
      <p:sp>
        <p:nvSpPr>
          <p:cNvPr id="4" name="Slide Number Placeholder 3"/>
          <p:cNvSpPr>
            <a:spLocks noGrp="1"/>
          </p:cNvSpPr>
          <p:nvPr>
            <p:ph type="sldNum" sz="quarter" idx="10"/>
          </p:nvPr>
        </p:nvSpPr>
        <p:spPr/>
        <p:txBody>
          <a:bodyPr/>
          <a:lstStyle/>
          <a:p>
            <a:fld id="{A698FF57-D836-4BF3-9ED9-6075E7F927E2}" type="slidenum">
              <a:rPr lang="en-US" smtClean="0"/>
              <a:t>3</a:t>
            </a:fld>
            <a:endParaRPr lang="en-US"/>
          </a:p>
        </p:txBody>
      </p:sp>
    </p:spTree>
    <p:extLst>
      <p:ext uri="{BB962C8B-B14F-4D97-AF65-F5344CB8AC3E}">
        <p14:creationId xmlns:p14="http://schemas.microsoft.com/office/powerpoint/2010/main" val="6181645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Decide that you are NOT going to conform and that it is your responsibility to intervene. ACT.</a:t>
            </a:r>
          </a:p>
          <a:p>
            <a:endParaRPr lang="en-US" dirty="0"/>
          </a:p>
        </p:txBody>
      </p:sp>
      <p:sp>
        <p:nvSpPr>
          <p:cNvPr id="4" name="Slide Number Placeholder 3"/>
          <p:cNvSpPr>
            <a:spLocks noGrp="1"/>
          </p:cNvSpPr>
          <p:nvPr>
            <p:ph type="sldNum" sz="quarter" idx="10"/>
          </p:nvPr>
        </p:nvSpPr>
        <p:spPr/>
        <p:txBody>
          <a:bodyPr/>
          <a:lstStyle/>
          <a:p>
            <a:fld id="{A698FF57-D836-4BF3-9ED9-6075E7F927E2}" type="slidenum">
              <a:rPr lang="en-US" smtClean="0"/>
              <a:t>30</a:t>
            </a:fld>
            <a:endParaRPr lang="en-US"/>
          </a:p>
        </p:txBody>
      </p:sp>
    </p:spTree>
    <p:extLst>
      <p:ext uri="{BB962C8B-B14F-4D97-AF65-F5344CB8AC3E}">
        <p14:creationId xmlns:p14="http://schemas.microsoft.com/office/powerpoint/2010/main" val="3467556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understand that fear of getting in trouble is a deterrent for some students to step up and intervene. The LSU Amnesty Policy helps to promote action when an emergency is present. Although is it not intended to excuse any student or organization causing the unsafe situation, it is an opportunity for students and student groups to report incidents and be considered for amnesty. </a:t>
            </a:r>
          </a:p>
          <a:p>
            <a:r>
              <a:rPr lang="en-US" dirty="0"/>
              <a:t>Amnesty is not Immunity. </a:t>
            </a:r>
          </a:p>
          <a:p>
            <a:endParaRPr lang="en-US" dirty="0"/>
          </a:p>
          <a:p>
            <a:r>
              <a:rPr lang="en-US" dirty="0"/>
              <a:t>In order to qualify for amnesty, a student and/or organization is encouraged to: </a:t>
            </a:r>
          </a:p>
          <a:p>
            <a:pPr marL="165518" indent="-165518">
              <a:buFont typeface="Arial" panose="020B0604020202020204" pitchFamily="34" charset="0"/>
              <a:buChar char="•"/>
            </a:pPr>
            <a:r>
              <a:rPr lang="en-US" dirty="0"/>
              <a:t>Report any incident or medical emergency by contacting the appropriate University officials, including law enforcement, LSU Police or 9-1-1, when appropriate,</a:t>
            </a:r>
          </a:p>
          <a:p>
            <a:pPr marL="165518" indent="-165518">
              <a:buFont typeface="Arial" panose="020B0604020202020204" pitchFamily="34" charset="0"/>
              <a:buChar char="•"/>
            </a:pPr>
            <a:r>
              <a:rPr lang="en-US" dirty="0"/>
              <a:t>Remain with any student needing attention or emergency treatment,</a:t>
            </a:r>
          </a:p>
          <a:p>
            <a:pPr marL="165518" indent="-165518">
              <a:buFont typeface="Arial" panose="020B0604020202020204" pitchFamily="34" charset="0"/>
              <a:buChar char="•"/>
            </a:pPr>
            <a:r>
              <a:rPr lang="en-US" dirty="0"/>
              <a:t>Cooperate with University or emergency officials,</a:t>
            </a:r>
          </a:p>
          <a:p>
            <a:pPr marL="165518" indent="-165518">
              <a:buFont typeface="Arial" panose="020B0604020202020204" pitchFamily="34" charset="0"/>
              <a:buChar char="•"/>
            </a:pPr>
            <a:r>
              <a:rPr lang="en-US" dirty="0"/>
              <a:t>Coordinate with University officials after the incident, and</a:t>
            </a:r>
          </a:p>
          <a:p>
            <a:pPr marL="165518" indent="-165518">
              <a:buFont typeface="Arial" panose="020B0604020202020204" pitchFamily="34" charset="0"/>
              <a:buChar char="•"/>
            </a:pPr>
            <a:r>
              <a:rPr lang="en-US" dirty="0"/>
              <a:t>Cooperate with any University investigation.</a:t>
            </a:r>
          </a:p>
          <a:p>
            <a:r>
              <a:rPr lang="en-US" dirty="0"/>
              <a:t> </a:t>
            </a:r>
          </a:p>
          <a:p>
            <a:r>
              <a:rPr lang="en-US" dirty="0"/>
              <a:t>Medical vs Non-Medical-the student and/or organization must notify the University of the specific concerns in advance of the University having knowledge of the incident for which Non-Medical Amnesty is sought. </a:t>
            </a:r>
          </a:p>
          <a:p>
            <a:endParaRPr lang="en-US" dirty="0"/>
          </a:p>
          <a:p>
            <a:r>
              <a:rPr lang="en-US" dirty="0"/>
              <a:t>In order to qualify for Non-Medical Amnesty, the student and/or organization must agree to comply with appropriate educational outcomes to address the behavior</a:t>
            </a:r>
          </a:p>
          <a:p>
            <a:endParaRPr lang="en-US" baseline="0" dirty="0">
              <a:solidFill>
                <a:srgbClr val="FF0000"/>
              </a:solidFill>
            </a:endParaRPr>
          </a:p>
        </p:txBody>
      </p:sp>
      <p:sp>
        <p:nvSpPr>
          <p:cNvPr id="4" name="Slide Number Placeholder 3"/>
          <p:cNvSpPr>
            <a:spLocks noGrp="1"/>
          </p:cNvSpPr>
          <p:nvPr>
            <p:ph type="sldNum" sz="quarter" idx="10"/>
          </p:nvPr>
        </p:nvSpPr>
        <p:spPr/>
        <p:txBody>
          <a:bodyPr/>
          <a:lstStyle/>
          <a:p>
            <a:fld id="{A698FF57-D836-4BF3-9ED9-6075E7F927E2}" type="slidenum">
              <a:rPr lang="en-US" smtClean="0"/>
              <a:t>31</a:t>
            </a:fld>
            <a:endParaRPr lang="en-US"/>
          </a:p>
        </p:txBody>
      </p:sp>
    </p:spTree>
    <p:extLst>
      <p:ext uri="{BB962C8B-B14F-4D97-AF65-F5344CB8AC3E}">
        <p14:creationId xmlns:p14="http://schemas.microsoft.com/office/powerpoint/2010/main" val="30506042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 a scenario allowing the students to share what approach they would use to intervene. </a:t>
            </a:r>
          </a:p>
          <a:p>
            <a:r>
              <a:rPr lang="en-US" dirty="0"/>
              <a:t>Optional questions to propose:</a:t>
            </a:r>
            <a:endParaRPr lang="en-US" dirty="0">
              <a:effectLst/>
            </a:endParaRPr>
          </a:p>
          <a:p>
            <a:pPr lvl="0"/>
            <a:r>
              <a:rPr lang="en-US" dirty="0"/>
              <a:t>Are there different points of intervention? </a:t>
            </a:r>
            <a:endParaRPr lang="en-US" dirty="0">
              <a:effectLst/>
            </a:endParaRPr>
          </a:p>
          <a:p>
            <a:pPr lvl="0"/>
            <a:r>
              <a:rPr lang="en-US" dirty="0"/>
              <a:t>What would you do next if your first attempt to intervene didn’t work?</a:t>
            </a:r>
            <a:endParaRPr lang="en-US" dirty="0">
              <a:effectLst/>
            </a:endParaRPr>
          </a:p>
          <a:p>
            <a:pPr lvl="0"/>
            <a:r>
              <a:rPr lang="en-US" dirty="0"/>
              <a:t>Are there barriers or risks for intervening?</a:t>
            </a:r>
            <a:endParaRPr lang="en-US" dirty="0">
              <a:effectLst/>
            </a:endParaRPr>
          </a:p>
          <a:p>
            <a:endParaRPr lang="en-US" baseline="0" dirty="0">
              <a:solidFill>
                <a:srgbClr val="FF0000"/>
              </a:solidFill>
            </a:endParaRPr>
          </a:p>
        </p:txBody>
      </p:sp>
      <p:sp>
        <p:nvSpPr>
          <p:cNvPr id="4" name="Slide Number Placeholder 3"/>
          <p:cNvSpPr>
            <a:spLocks noGrp="1"/>
          </p:cNvSpPr>
          <p:nvPr>
            <p:ph type="sldNum" sz="quarter" idx="10"/>
          </p:nvPr>
        </p:nvSpPr>
        <p:spPr/>
        <p:txBody>
          <a:bodyPr/>
          <a:lstStyle/>
          <a:p>
            <a:fld id="{A698FF57-D836-4BF3-9ED9-6075E7F927E2}" type="slidenum">
              <a:rPr lang="en-US" smtClean="0"/>
              <a:t>32</a:t>
            </a:fld>
            <a:endParaRPr lang="en-US"/>
          </a:p>
        </p:txBody>
      </p:sp>
    </p:spTree>
    <p:extLst>
      <p:ext uri="{BB962C8B-B14F-4D97-AF65-F5344CB8AC3E}">
        <p14:creationId xmlns:p14="http://schemas.microsoft.com/office/powerpoint/2010/main" val="18645769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True Value of Intervening and Resources</a:t>
            </a:r>
          </a:p>
          <a:p>
            <a:r>
              <a:rPr lang="en-US" dirty="0"/>
              <a:t>Bystander Intervention is important because we all witness language and situation that can be defined as harmful, hurtful, dangerous or just flat out wrong. This leaves no one out. It is better to get 37 phone calls to the police from 37 people, than zero. </a:t>
            </a:r>
          </a:p>
          <a:p>
            <a:endParaRPr lang="en-US" dirty="0"/>
          </a:p>
          <a:p>
            <a:r>
              <a:rPr lang="en-US" b="1" u="sng" dirty="0"/>
              <a:t>Remember the 3 D’s- Direct, Distract, Delegate</a:t>
            </a:r>
            <a:endParaRPr lang="en-US" dirty="0"/>
          </a:p>
          <a:p>
            <a:r>
              <a:rPr lang="en-US" dirty="0"/>
              <a:t>If your friend is drunk, don’t leave them to figure things on their own. Be DIRECT and take responsibility for them getting home safely.</a:t>
            </a:r>
          </a:p>
          <a:p>
            <a:r>
              <a:rPr lang="en-US" dirty="0"/>
              <a:t>If your classmate seems out of it, be DIRECT and check on them and make sure they are</a:t>
            </a:r>
          </a:p>
          <a:p>
            <a:r>
              <a:rPr lang="en-US" dirty="0"/>
              <a:t>If you see a friend and their gf/bf getting into a bad argument, DISTRACT them from the situation</a:t>
            </a:r>
          </a:p>
          <a:p>
            <a:r>
              <a:rPr lang="en-US" dirty="0"/>
              <a:t>If you know your friend is being hazed, don’t stand by and hope it doesn’t get too bad. You could be saving his/her life. DELEGATE and Report it anonymously on the DOS website or tell your chapter advisor, they will know what to do. Getting help from someone else in your chapter or a friend could be helpful and less fearful than doing it alone. </a:t>
            </a:r>
          </a:p>
          <a:p>
            <a:r>
              <a:rPr lang="en-US" dirty="0"/>
              <a:t>We could go on and on with examples. Bystander Intervention is more than a ppt. This can create a sense of trust and peer accountability in your organization, which is the foundation of leadership.</a:t>
            </a:r>
          </a:p>
          <a:p>
            <a:endParaRPr lang="en-US" baseline="0" dirty="0">
              <a:solidFill>
                <a:srgbClr val="FF0000"/>
              </a:solidFill>
            </a:endParaRPr>
          </a:p>
        </p:txBody>
      </p:sp>
      <p:sp>
        <p:nvSpPr>
          <p:cNvPr id="4" name="Slide Number Placeholder 3"/>
          <p:cNvSpPr>
            <a:spLocks noGrp="1"/>
          </p:cNvSpPr>
          <p:nvPr>
            <p:ph type="sldNum" sz="quarter" idx="10"/>
          </p:nvPr>
        </p:nvSpPr>
        <p:spPr/>
        <p:txBody>
          <a:bodyPr/>
          <a:lstStyle/>
          <a:p>
            <a:fld id="{A698FF57-D836-4BF3-9ED9-6075E7F927E2}" type="slidenum">
              <a:rPr lang="en-US" smtClean="0"/>
              <a:t>33</a:t>
            </a:fld>
            <a:endParaRPr lang="en-US"/>
          </a:p>
        </p:txBody>
      </p:sp>
    </p:spTree>
    <p:extLst>
      <p:ext uri="{BB962C8B-B14F-4D97-AF65-F5344CB8AC3E}">
        <p14:creationId xmlns:p14="http://schemas.microsoft.com/office/powerpoint/2010/main" val="42749172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i="1" dirty="0"/>
              <a:t>You may find yourself in a situation where you may have, or have not intervened, but know there should be follow up. There are several options for students for assistance and support, some are confidential and some are not. </a:t>
            </a:r>
            <a:endParaRPr lang="en-US" sz="1300" dirty="0"/>
          </a:p>
          <a:p>
            <a:r>
              <a:rPr lang="en-US" sz="1300" i="1" dirty="0"/>
              <a:t>In cases of immediate emergency ALWAYS call LSUPD first. </a:t>
            </a:r>
            <a:endParaRPr lang="en-US" sz="1300" dirty="0"/>
          </a:p>
          <a:p>
            <a:r>
              <a:rPr lang="en-US" sz="1300" i="1" dirty="0"/>
              <a:t>If you haven’t already, download the LSU Shield App. This is a great app that will allow you to contact Emergency Services, send your location, file a report and request a ride. </a:t>
            </a:r>
            <a:endParaRPr lang="en-US" sz="1300" dirty="0"/>
          </a:p>
          <a:p>
            <a:r>
              <a:rPr lang="en-US" sz="1300" i="1" dirty="0"/>
              <a:t>If the situation does not revolve around immediate safety concerns, we encourage you to utilize the LSU Cares resource. You can find the link to anonymously report at lsu.edu/</a:t>
            </a:r>
            <a:r>
              <a:rPr lang="en-US" sz="1300" i="1" dirty="0" err="1"/>
              <a:t>lsucares</a:t>
            </a:r>
            <a:r>
              <a:rPr lang="en-US" sz="1300" i="1" dirty="0"/>
              <a:t> </a:t>
            </a:r>
            <a:endParaRPr lang="en-US" sz="1300" dirty="0"/>
          </a:p>
          <a:p>
            <a:r>
              <a:rPr lang="en-US" sz="1300" i="1" dirty="0"/>
              <a:t>The two options on campus for confidential reporting for interpersonal violence incidents include the Lighthouse Program and the Student Health Center.  The Lighthouse Program works with students who are victims of interpersonal violence (i.e. sexual assault, stalking, dating violence).  There are also Lighthouse Advocates who are trained University staff members who can provide guidance in next steps. Information of who on campus is a Lighthouse Advocate can be found on the Student Health Center website. </a:t>
            </a:r>
            <a:endParaRPr lang="en-US" sz="1300" dirty="0"/>
          </a:p>
          <a:p>
            <a:r>
              <a:rPr lang="en-US" sz="1300" i="1" dirty="0"/>
              <a:t>We also encourage you to utilize you student org advisors, coaches if you are a part of an athletic team or other campus administrations/faculty members you feel comfortable confiding in.  </a:t>
            </a:r>
            <a:endParaRPr lang="en-US" sz="1300" dirty="0"/>
          </a:p>
          <a:p>
            <a:endParaRPr lang="en-US" b="0" dirty="0"/>
          </a:p>
        </p:txBody>
      </p:sp>
      <p:sp>
        <p:nvSpPr>
          <p:cNvPr id="4" name="Slide Number Placeholder 3"/>
          <p:cNvSpPr>
            <a:spLocks noGrp="1"/>
          </p:cNvSpPr>
          <p:nvPr>
            <p:ph type="sldNum" sz="quarter" idx="10"/>
          </p:nvPr>
        </p:nvSpPr>
        <p:spPr/>
        <p:txBody>
          <a:bodyPr/>
          <a:lstStyle/>
          <a:p>
            <a:fld id="{A698FF57-D836-4BF3-9ED9-6075E7F927E2}" type="slidenum">
              <a:rPr lang="en-US" smtClean="0"/>
              <a:t>34</a:t>
            </a:fld>
            <a:endParaRPr lang="en-US"/>
          </a:p>
        </p:txBody>
      </p:sp>
    </p:spTree>
    <p:extLst>
      <p:ext uri="{BB962C8B-B14F-4D97-AF65-F5344CB8AC3E}">
        <p14:creationId xmlns:p14="http://schemas.microsoft.com/office/powerpoint/2010/main" val="8971401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a:t>
            </a:r>
            <a:r>
              <a:rPr lang="en-US" b="0" baseline="0" dirty="0"/>
              <a:t> at LSU we have a hazing prevention education website that provides information and resources for students, faculty, staff and parents. If you want to report an incident but want to remain anonymous, you can do so on this website. Simply click the Report Hazing link on the left panel of the this webpage. </a:t>
            </a:r>
          </a:p>
          <a:p>
            <a:endParaRPr lang="en-US" b="0" baseline="0" dirty="0"/>
          </a:p>
          <a:p>
            <a:r>
              <a:rPr lang="en-US" b="0" baseline="0" dirty="0"/>
              <a:t>To report hazing in the act or anticipated to occur in the near future, we encourage you to contact LSUPD at 911 or 225- 578-3231</a:t>
            </a:r>
            <a:endParaRPr lang="en-US" b="0" dirty="0"/>
          </a:p>
        </p:txBody>
      </p:sp>
      <p:sp>
        <p:nvSpPr>
          <p:cNvPr id="4" name="Slide Number Placeholder 3"/>
          <p:cNvSpPr>
            <a:spLocks noGrp="1"/>
          </p:cNvSpPr>
          <p:nvPr>
            <p:ph type="sldNum" sz="quarter" idx="10"/>
          </p:nvPr>
        </p:nvSpPr>
        <p:spPr/>
        <p:txBody>
          <a:bodyPr/>
          <a:lstStyle/>
          <a:p>
            <a:fld id="{A698FF57-D836-4BF3-9ED9-6075E7F927E2}" type="slidenum">
              <a:rPr lang="en-US" smtClean="0"/>
              <a:t>35</a:t>
            </a:fld>
            <a:endParaRPr lang="en-US"/>
          </a:p>
        </p:txBody>
      </p:sp>
    </p:spTree>
    <p:extLst>
      <p:ext uri="{BB962C8B-B14F-4D97-AF65-F5344CB8AC3E}">
        <p14:creationId xmlns:p14="http://schemas.microsoft.com/office/powerpoint/2010/main" val="37601561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 and for being an active participant in this important conversation. We hope that you utilize the information shared.   </a:t>
            </a:r>
          </a:p>
          <a:p>
            <a:endParaRPr lang="en-US" dirty="0"/>
          </a:p>
        </p:txBody>
      </p:sp>
      <p:sp>
        <p:nvSpPr>
          <p:cNvPr id="4" name="Slide Number Placeholder 3"/>
          <p:cNvSpPr>
            <a:spLocks noGrp="1"/>
          </p:cNvSpPr>
          <p:nvPr>
            <p:ph type="sldNum" sz="quarter" idx="10"/>
          </p:nvPr>
        </p:nvSpPr>
        <p:spPr/>
        <p:txBody>
          <a:bodyPr/>
          <a:lstStyle/>
          <a:p>
            <a:fld id="{A698FF57-D836-4BF3-9ED9-6075E7F927E2}" type="slidenum">
              <a:rPr lang="en-US" smtClean="0"/>
              <a:t>36</a:t>
            </a:fld>
            <a:endParaRPr lang="en-US"/>
          </a:p>
        </p:txBody>
      </p:sp>
    </p:spTree>
    <p:extLst>
      <p:ext uri="{BB962C8B-B14F-4D97-AF65-F5344CB8AC3E}">
        <p14:creationId xmlns:p14="http://schemas.microsoft.com/office/powerpoint/2010/main" val="3185454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67">
              <a:defRPr/>
            </a:pPr>
            <a:endParaRPr lang="en-US" sz="1300" dirty="0"/>
          </a:p>
          <a:p>
            <a:r>
              <a:rPr lang="en-US" dirty="0"/>
              <a:t>In 2018 the state reenacted  R.S. 14:40.8 Criminal Hazing in Louisiana – this policy criminalized the act of hazing with offenders facing either a fine up to $2,000, imprisonment up to six months or both; if the hazing results in serious bodily injury, death, or if the hazing involves forced alcohol consumption that results in a blood alcohol level of at least .30, offenders will face a fine up to $10,000 and imprisonment up to five years. The bill also amends current hazing law to apply to any organization in an education institution and specified what defines hazing in our community. </a:t>
            </a:r>
          </a:p>
          <a:p>
            <a:r>
              <a:rPr lang="en-US" dirty="0"/>
              <a:t> </a:t>
            </a:r>
          </a:p>
          <a:p>
            <a:r>
              <a:rPr lang="en-US" dirty="0"/>
              <a:t>Any student found responsible for hazing will be expelled from LSU and Student Organizations found responsible for hazing will be removed from the campus.</a:t>
            </a:r>
          </a:p>
        </p:txBody>
      </p:sp>
      <p:sp>
        <p:nvSpPr>
          <p:cNvPr id="4" name="Slide Number Placeholder 3"/>
          <p:cNvSpPr>
            <a:spLocks noGrp="1"/>
          </p:cNvSpPr>
          <p:nvPr>
            <p:ph type="sldNum" sz="quarter" idx="10"/>
          </p:nvPr>
        </p:nvSpPr>
        <p:spPr/>
        <p:txBody>
          <a:bodyPr/>
          <a:lstStyle/>
          <a:p>
            <a:fld id="{A698FF57-D836-4BF3-9ED9-6075E7F927E2}" type="slidenum">
              <a:rPr lang="en-US" smtClean="0"/>
              <a:t>4</a:t>
            </a:fld>
            <a:endParaRPr lang="en-US"/>
          </a:p>
        </p:txBody>
      </p:sp>
    </p:spTree>
    <p:extLst>
      <p:ext uri="{BB962C8B-B14F-4D97-AF65-F5344CB8AC3E}">
        <p14:creationId xmlns:p14="http://schemas.microsoft.com/office/powerpoint/2010/main" val="2201652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67">
              <a:defRPr/>
            </a:pPr>
            <a:endParaRPr lang="en-US" sz="1300" dirty="0"/>
          </a:p>
          <a:p>
            <a:pPr lvl="0"/>
            <a:r>
              <a:rPr lang="en-US" dirty="0"/>
              <a:t>2 in 5 students say they are aware of hazing taking place on their campus. More than 1 in 5 report that they witnessed hazing personally.</a:t>
            </a:r>
          </a:p>
          <a:p>
            <a:pPr lvl="0"/>
            <a:r>
              <a:rPr lang="en-US" dirty="0"/>
              <a:t>In 95% of cases where students identified their experience as hazing, they did not report the events to campus officials.</a:t>
            </a:r>
          </a:p>
          <a:p>
            <a:pPr lvl="0"/>
            <a:r>
              <a:rPr lang="en-US" dirty="0"/>
              <a:t>36% of students say they would not report hazing primarily because "there's no one to tell," and 27% feel that adults won't handle it right.</a:t>
            </a:r>
          </a:p>
          <a:p>
            <a:r>
              <a:rPr lang="en-US" dirty="0"/>
              <a:t> </a:t>
            </a:r>
            <a:endParaRPr lang="en-US" sz="1400" dirty="0"/>
          </a:p>
          <a:p>
            <a:r>
              <a:rPr lang="en-US" i="1" dirty="0"/>
              <a:t>Data taken from the national study Hazing in View: Students at Risk conducted by Elizabeth Allan, Ph.D. and Mary Madden, Ph.D. from the University of Maine.  The full report of both the pilot and complete national study are available at: </a:t>
            </a:r>
            <a:r>
              <a:rPr lang="en-US" i="1" u="sng" dirty="0" err="1">
                <a:hlinkClick r:id="rId3"/>
              </a:rPr>
              <a:t>HazingStudy.Org</a:t>
            </a:r>
            <a:endParaRPr lang="en-US" sz="1400" dirty="0"/>
          </a:p>
          <a:p>
            <a:endParaRPr lang="en-US" sz="1300" dirty="0"/>
          </a:p>
        </p:txBody>
      </p:sp>
      <p:sp>
        <p:nvSpPr>
          <p:cNvPr id="4" name="Slide Number Placeholder 3"/>
          <p:cNvSpPr>
            <a:spLocks noGrp="1"/>
          </p:cNvSpPr>
          <p:nvPr>
            <p:ph type="sldNum" sz="quarter" idx="10"/>
          </p:nvPr>
        </p:nvSpPr>
        <p:spPr/>
        <p:txBody>
          <a:bodyPr/>
          <a:lstStyle/>
          <a:p>
            <a:fld id="{A698FF57-D836-4BF3-9ED9-6075E7F927E2}" type="slidenum">
              <a:rPr lang="en-US" smtClean="0"/>
              <a:t>5</a:t>
            </a:fld>
            <a:endParaRPr lang="en-US"/>
          </a:p>
        </p:txBody>
      </p:sp>
    </p:spTree>
    <p:extLst>
      <p:ext uri="{BB962C8B-B14F-4D97-AF65-F5344CB8AC3E}">
        <p14:creationId xmlns:p14="http://schemas.microsoft.com/office/powerpoint/2010/main" val="4130058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67">
              <a:defRPr/>
            </a:pPr>
            <a:endParaRPr lang="en-US" sz="1300" dirty="0"/>
          </a:p>
          <a:p>
            <a:pPr defTabSz="882762">
              <a:defRPr/>
            </a:pPr>
            <a:r>
              <a:rPr lang="en-US" dirty="0"/>
              <a:t>The following slides will provide the LSU Hazing Definition As Defined by Permanent Memorandum 80 and in the LSU Student Code of Conduct. </a:t>
            </a:r>
          </a:p>
          <a:p>
            <a:endParaRPr lang="en-US" sz="1300" dirty="0"/>
          </a:p>
        </p:txBody>
      </p:sp>
      <p:sp>
        <p:nvSpPr>
          <p:cNvPr id="4" name="Slide Number Placeholder 3"/>
          <p:cNvSpPr>
            <a:spLocks noGrp="1"/>
          </p:cNvSpPr>
          <p:nvPr>
            <p:ph type="sldNum" sz="quarter" idx="10"/>
          </p:nvPr>
        </p:nvSpPr>
        <p:spPr/>
        <p:txBody>
          <a:bodyPr/>
          <a:lstStyle/>
          <a:p>
            <a:fld id="{A698FF57-D836-4BF3-9ED9-6075E7F927E2}" type="slidenum">
              <a:rPr lang="en-US" smtClean="0"/>
              <a:t>6</a:t>
            </a:fld>
            <a:endParaRPr lang="en-US"/>
          </a:p>
        </p:txBody>
      </p:sp>
    </p:spTree>
    <p:extLst>
      <p:ext uri="{BB962C8B-B14F-4D97-AF65-F5344CB8AC3E}">
        <p14:creationId xmlns:p14="http://schemas.microsoft.com/office/powerpoint/2010/main" val="396831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67">
              <a:defRPr/>
            </a:pPr>
            <a:endParaRPr lang="en-US" sz="1300" dirty="0"/>
          </a:p>
          <a:p>
            <a:pPr defTabSz="933167">
              <a:defRPr/>
            </a:pPr>
            <a:r>
              <a:rPr lang="en-US" sz="1300" dirty="0"/>
              <a:t>As Defined by Permanent Memorandum 80 and in the LSU Student Code of Conduct:</a:t>
            </a:r>
          </a:p>
          <a:p>
            <a:pPr defTabSz="933167">
              <a:defRPr/>
            </a:pPr>
            <a:endParaRPr lang="en-US" sz="1300" dirty="0"/>
          </a:p>
          <a:p>
            <a:r>
              <a:rPr lang="en-US" b="1" dirty="0"/>
              <a:t>Hazing</a:t>
            </a:r>
            <a:r>
              <a:rPr lang="en-US" dirty="0"/>
              <a:t>.   Hazing means an act by an individual or a group that, as an explicit or implicit condition for initiation to, admission into, affiliation with, or continued membership in a group or organization, regardless of consent:</a:t>
            </a:r>
            <a:endParaRPr lang="en-US" sz="1300" dirty="0"/>
          </a:p>
        </p:txBody>
      </p:sp>
      <p:sp>
        <p:nvSpPr>
          <p:cNvPr id="4" name="Slide Number Placeholder 3"/>
          <p:cNvSpPr>
            <a:spLocks noGrp="1"/>
          </p:cNvSpPr>
          <p:nvPr>
            <p:ph type="sldNum" sz="quarter" idx="10"/>
          </p:nvPr>
        </p:nvSpPr>
        <p:spPr/>
        <p:txBody>
          <a:bodyPr/>
          <a:lstStyle/>
          <a:p>
            <a:fld id="{A698FF57-D836-4BF3-9ED9-6075E7F927E2}" type="slidenum">
              <a:rPr lang="en-US" smtClean="0"/>
              <a:t>7</a:t>
            </a:fld>
            <a:endParaRPr lang="en-US"/>
          </a:p>
        </p:txBody>
      </p:sp>
    </p:spTree>
    <p:extLst>
      <p:ext uri="{BB962C8B-B14F-4D97-AF65-F5344CB8AC3E}">
        <p14:creationId xmlns:p14="http://schemas.microsoft.com/office/powerpoint/2010/main" val="3066293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Endangers the physical health or safety of a person or would cause a reasonable person severe emotional distress;</a:t>
            </a:r>
          </a:p>
          <a:p>
            <a:r>
              <a:rPr lang="en-US" dirty="0"/>
              <a:t>2.   Results in the destruction or removal of public or private property;</a:t>
            </a:r>
          </a:p>
          <a:p>
            <a:r>
              <a:rPr lang="en-US" dirty="0"/>
              <a:t>3.   Involves the consumption of alcohol or drugs;</a:t>
            </a:r>
          </a:p>
          <a:p>
            <a:r>
              <a:rPr lang="en-US" dirty="0"/>
              <a:t>4.   Involves the consumption of substances to excess or placement of substances on the body;</a:t>
            </a:r>
          </a:p>
          <a:p>
            <a:r>
              <a:rPr lang="en-US" dirty="0"/>
              <a:t>5.   Involves sexual activity;</a:t>
            </a:r>
          </a:p>
          <a:p>
            <a:r>
              <a:rPr lang="en-US" dirty="0"/>
              <a:t>6.   Involves violation of federal, state or local law or University policy; or</a:t>
            </a:r>
          </a:p>
          <a:p>
            <a:r>
              <a:rPr lang="en-US" dirty="0"/>
              <a:t>7.   Disrupts the academic performance or class attendance of a person.</a:t>
            </a:r>
          </a:p>
        </p:txBody>
      </p:sp>
      <p:sp>
        <p:nvSpPr>
          <p:cNvPr id="4" name="Slide Number Placeholder 3"/>
          <p:cNvSpPr>
            <a:spLocks noGrp="1"/>
          </p:cNvSpPr>
          <p:nvPr>
            <p:ph type="sldNum" sz="quarter" idx="10"/>
          </p:nvPr>
        </p:nvSpPr>
        <p:spPr/>
        <p:txBody>
          <a:bodyPr/>
          <a:lstStyle/>
          <a:p>
            <a:fld id="{A698FF57-D836-4BF3-9ED9-6075E7F927E2}" type="slidenum">
              <a:rPr lang="en-US" smtClean="0"/>
              <a:t>8</a:t>
            </a:fld>
            <a:endParaRPr lang="en-US"/>
          </a:p>
        </p:txBody>
      </p:sp>
    </p:spTree>
    <p:extLst>
      <p:ext uri="{BB962C8B-B14F-4D97-AF65-F5344CB8AC3E}">
        <p14:creationId xmlns:p14="http://schemas.microsoft.com/office/powerpoint/2010/main" val="2807263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not a defense to a charge of hazing that </a:t>
            </a:r>
          </a:p>
          <a:p>
            <a:pPr marL="275863" indent="-275863">
              <a:buAutoNum type="romanLcParenBoth"/>
            </a:pPr>
            <a:r>
              <a:rPr lang="en-US" dirty="0"/>
              <a:t>the consent of the person had been obtained;</a:t>
            </a:r>
          </a:p>
          <a:p>
            <a:pPr marL="275863" indent="-275863">
              <a:buAutoNum type="romanLcParenBoth"/>
            </a:pPr>
            <a:r>
              <a:rPr lang="en-US" dirty="0"/>
              <a:t> the conduct or activity that resulted in the death or injury of a person was not part of an official organizational event or was not otherwise sanctioned or approved by the organization; or </a:t>
            </a:r>
          </a:p>
          <a:p>
            <a:r>
              <a:rPr lang="en-US" dirty="0"/>
              <a:t>(iii) the conduct or activity that resulted in death or injury of the person was not done as a condition of membership to an organization.</a:t>
            </a:r>
          </a:p>
        </p:txBody>
      </p:sp>
      <p:sp>
        <p:nvSpPr>
          <p:cNvPr id="4" name="Slide Number Placeholder 3"/>
          <p:cNvSpPr>
            <a:spLocks noGrp="1"/>
          </p:cNvSpPr>
          <p:nvPr>
            <p:ph type="sldNum" sz="quarter" idx="10"/>
          </p:nvPr>
        </p:nvSpPr>
        <p:spPr/>
        <p:txBody>
          <a:bodyPr/>
          <a:lstStyle/>
          <a:p>
            <a:fld id="{A698FF57-D836-4BF3-9ED9-6075E7F927E2}" type="slidenum">
              <a:rPr lang="en-US" smtClean="0"/>
              <a:t>9</a:t>
            </a:fld>
            <a:endParaRPr lang="en-US"/>
          </a:p>
        </p:txBody>
      </p:sp>
    </p:spTree>
    <p:extLst>
      <p:ext uri="{BB962C8B-B14F-4D97-AF65-F5344CB8AC3E}">
        <p14:creationId xmlns:p14="http://schemas.microsoft.com/office/powerpoint/2010/main" val="134469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68198B-8185-2B4D-9984-B39E29C10E4C}" type="datetimeFigureOut">
              <a:rPr lang="en-US" smtClean="0"/>
              <a:t>8/26/21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780FB-CDC0-6C4A-AA34-04C36AF5FAFF}" type="slidenum">
              <a:rPr lang="en-US" smtClean="0"/>
              <a:t>‹#›</a:t>
            </a:fld>
            <a:endParaRPr lang="en-US"/>
          </a:p>
        </p:txBody>
      </p:sp>
    </p:spTree>
    <p:extLst>
      <p:ext uri="{BB962C8B-B14F-4D97-AF65-F5344CB8AC3E}">
        <p14:creationId xmlns:p14="http://schemas.microsoft.com/office/powerpoint/2010/main" val="1205108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661E10-AE0B-6C4D-8E97-2C75B79373EC}" type="datetimeFigureOut">
              <a:rPr lang="en-US" smtClean="0"/>
              <a:t>8/26/21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9CA87-8C20-914F-A178-4048B83B93C3}" type="slidenum">
              <a:rPr lang="en-US" smtClean="0"/>
              <a:t>‹#›</a:t>
            </a:fld>
            <a:endParaRPr lang="en-US"/>
          </a:p>
        </p:txBody>
      </p:sp>
    </p:spTree>
    <p:extLst>
      <p:ext uri="{BB962C8B-B14F-4D97-AF65-F5344CB8AC3E}">
        <p14:creationId xmlns:p14="http://schemas.microsoft.com/office/powerpoint/2010/main" val="1502806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661E10-AE0B-6C4D-8E97-2C75B79373EC}" type="datetimeFigureOut">
              <a:rPr lang="en-US" smtClean="0"/>
              <a:t>8/26/21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9CA87-8C20-914F-A178-4048B83B93C3}" type="slidenum">
              <a:rPr lang="en-US" smtClean="0"/>
              <a:t>‹#›</a:t>
            </a:fld>
            <a:endParaRPr lang="en-US"/>
          </a:p>
        </p:txBody>
      </p:sp>
    </p:spTree>
    <p:extLst>
      <p:ext uri="{BB962C8B-B14F-4D97-AF65-F5344CB8AC3E}">
        <p14:creationId xmlns:p14="http://schemas.microsoft.com/office/powerpoint/2010/main" val="1509809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Tiger_BITes_PPT_Template-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1130058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 name="Picture 10" descr="Tiger_BITes_PPT_Template-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298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4969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87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3025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3835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4421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4442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68198B-8185-2B4D-9984-B39E29C10E4C}" type="datetimeFigureOut">
              <a:rPr lang="en-US" smtClean="0"/>
              <a:t>8/26/21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780FB-CDC0-6C4A-AA34-04C36AF5FAFF}" type="slidenum">
              <a:rPr lang="en-US" smtClean="0"/>
              <a:t>‹#›</a:t>
            </a:fld>
            <a:endParaRPr lang="en-US"/>
          </a:p>
        </p:txBody>
      </p:sp>
    </p:spTree>
    <p:extLst>
      <p:ext uri="{BB962C8B-B14F-4D97-AF65-F5344CB8AC3E}">
        <p14:creationId xmlns:p14="http://schemas.microsoft.com/office/powerpoint/2010/main" val="2322603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414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568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5157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8673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259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Tiger_BITes_PPT_Template-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31136761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 name="Picture 10" descr="Tiger_BITes_PPT_Template-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0820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4599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5514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6187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661E10-AE0B-6C4D-8E97-2C75B79373EC}" type="datetimeFigureOut">
              <a:rPr lang="en-US" smtClean="0"/>
              <a:t>8/26/21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9CA87-8C20-914F-A178-4048B83B93C3}" type="slidenum">
              <a:rPr lang="en-US" smtClean="0"/>
              <a:t>‹#›</a:t>
            </a:fld>
            <a:endParaRPr lang="en-US"/>
          </a:p>
        </p:txBody>
      </p:sp>
    </p:spTree>
    <p:extLst>
      <p:ext uri="{BB962C8B-B14F-4D97-AF65-F5344CB8AC3E}">
        <p14:creationId xmlns:p14="http://schemas.microsoft.com/office/powerpoint/2010/main" val="5934772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005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8571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05624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81150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2609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21009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13068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5686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Tiger_BITes_PPT_Template-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25708407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 name="Picture 10" descr="Tiger_BITes_PPT_Template-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5891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661E10-AE0B-6C4D-8E97-2C75B79373EC}" type="datetimeFigureOut">
              <a:rPr lang="en-US" smtClean="0"/>
              <a:t>8/26/21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19CA87-8C20-914F-A178-4048B83B93C3}" type="slidenum">
              <a:rPr lang="en-US" smtClean="0"/>
              <a:t>‹#›</a:t>
            </a:fld>
            <a:endParaRPr lang="en-US"/>
          </a:p>
        </p:txBody>
      </p:sp>
    </p:spTree>
    <p:extLst>
      <p:ext uri="{BB962C8B-B14F-4D97-AF65-F5344CB8AC3E}">
        <p14:creationId xmlns:p14="http://schemas.microsoft.com/office/powerpoint/2010/main" val="35503664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2814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9274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6453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71054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6215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68217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4326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27418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38881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5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661E10-AE0B-6C4D-8E97-2C75B79373EC}" type="datetimeFigureOut">
              <a:rPr lang="en-US" smtClean="0"/>
              <a:t>8/26/21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19CA87-8C20-914F-A178-4048B83B93C3}" type="slidenum">
              <a:rPr lang="en-US" smtClean="0"/>
              <a:t>‹#›</a:t>
            </a:fld>
            <a:endParaRPr lang="en-US"/>
          </a:p>
        </p:txBody>
      </p:sp>
    </p:spTree>
    <p:extLst>
      <p:ext uri="{BB962C8B-B14F-4D97-AF65-F5344CB8AC3E}">
        <p14:creationId xmlns:p14="http://schemas.microsoft.com/office/powerpoint/2010/main" val="33136150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10672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09495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84286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350D68"/>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9658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50711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71924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92098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21574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6736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6211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661E10-AE0B-6C4D-8E97-2C75B79373EC}" type="datetimeFigureOut">
              <a:rPr lang="en-US" smtClean="0"/>
              <a:t>8/26/21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19CA87-8C20-914F-A178-4048B83B93C3}" type="slidenum">
              <a:rPr lang="en-US" smtClean="0"/>
              <a:t>‹#›</a:t>
            </a:fld>
            <a:endParaRPr lang="en-US"/>
          </a:p>
        </p:txBody>
      </p:sp>
    </p:spTree>
    <p:extLst>
      <p:ext uri="{BB962C8B-B14F-4D97-AF65-F5344CB8AC3E}">
        <p14:creationId xmlns:p14="http://schemas.microsoft.com/office/powerpoint/2010/main" val="26972253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46140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307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661E10-AE0B-6C4D-8E97-2C75B79373EC}" type="datetimeFigureOut">
              <a:rPr lang="en-US" smtClean="0"/>
              <a:t>8/26/21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19CA87-8C20-914F-A178-4048B83B93C3}" type="slidenum">
              <a:rPr lang="en-US" smtClean="0"/>
              <a:t>‹#›</a:t>
            </a:fld>
            <a:endParaRPr lang="en-US"/>
          </a:p>
        </p:txBody>
      </p:sp>
    </p:spTree>
    <p:extLst>
      <p:ext uri="{BB962C8B-B14F-4D97-AF65-F5344CB8AC3E}">
        <p14:creationId xmlns:p14="http://schemas.microsoft.com/office/powerpoint/2010/main" val="2016625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661E10-AE0B-6C4D-8E97-2C75B79373EC}" type="datetimeFigureOut">
              <a:rPr lang="en-US" smtClean="0"/>
              <a:t>8/26/21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19CA87-8C20-914F-A178-4048B83B93C3}" type="slidenum">
              <a:rPr lang="en-US" smtClean="0"/>
              <a:t>‹#›</a:t>
            </a:fld>
            <a:endParaRPr lang="en-US"/>
          </a:p>
        </p:txBody>
      </p:sp>
    </p:spTree>
    <p:extLst>
      <p:ext uri="{BB962C8B-B14F-4D97-AF65-F5344CB8AC3E}">
        <p14:creationId xmlns:p14="http://schemas.microsoft.com/office/powerpoint/2010/main" val="2622101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661E10-AE0B-6C4D-8E97-2C75B79373EC}" type="datetimeFigureOut">
              <a:rPr lang="en-US" smtClean="0"/>
              <a:t>8/26/21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19CA87-8C20-914F-A178-4048B83B93C3}" type="slidenum">
              <a:rPr lang="en-US" smtClean="0"/>
              <a:t>‹#›</a:t>
            </a:fld>
            <a:endParaRPr lang="en-US"/>
          </a:p>
        </p:txBody>
      </p:sp>
    </p:spTree>
    <p:extLst>
      <p:ext uri="{BB962C8B-B14F-4D97-AF65-F5344CB8AC3E}">
        <p14:creationId xmlns:p14="http://schemas.microsoft.com/office/powerpoint/2010/main" val="3088221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4.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4.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5.emf"/><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8198B-8185-2B4D-9984-B39E29C10E4C}" type="datetimeFigureOut">
              <a:rPr lang="en-US" smtClean="0"/>
              <a:t>8/26/21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0780FB-CDC0-6C4A-AA34-04C36AF5FAFF}" type="slidenum">
              <a:rPr lang="en-US" smtClean="0"/>
              <a:t>‹#›</a:t>
            </a:fld>
            <a:endParaRPr lang="en-US"/>
          </a:p>
        </p:txBody>
      </p:sp>
      <p:pic>
        <p:nvPicPr>
          <p:cNvPr id="14" name="Picture 13">
            <a:extLst>
              <a:ext uri="{FF2B5EF4-FFF2-40B4-BE49-F238E27FC236}">
                <a16:creationId xmlns:a16="http://schemas.microsoft.com/office/drawing/2014/main" id="{D43C534D-9ADC-C24D-8257-3E0A8F44BCA1}"/>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0" y="24963"/>
            <a:ext cx="9144000" cy="6833037"/>
          </a:xfrm>
          <a:prstGeom prst="rect">
            <a:avLst/>
          </a:prstGeom>
        </p:spPr>
      </p:pic>
    </p:spTree>
    <p:extLst>
      <p:ext uri="{BB962C8B-B14F-4D97-AF65-F5344CB8AC3E}">
        <p14:creationId xmlns:p14="http://schemas.microsoft.com/office/powerpoint/2010/main" val="322679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7E44300C-AD41-2443-8403-E4F438B409B4}"/>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Tree>
    <p:extLst>
      <p:ext uri="{BB962C8B-B14F-4D97-AF65-F5344CB8AC3E}">
        <p14:creationId xmlns:p14="http://schemas.microsoft.com/office/powerpoint/2010/main" val="343308307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52" r:id="rId12"/>
    <p:sldLayoutId id="214748375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8198B-8185-2B4D-9984-B39E29C10E4C}" type="datetimeFigureOut">
              <a:rPr lang="en-US" smtClean="0"/>
              <a:t>8/26/21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0780FB-CDC0-6C4A-AA34-04C36AF5FAFF}" type="slidenum">
              <a:rPr lang="en-US" smtClean="0"/>
              <a:t>‹#›</a:t>
            </a:fld>
            <a:endParaRPr lang="en-US"/>
          </a:p>
        </p:txBody>
      </p:sp>
      <p:pic>
        <p:nvPicPr>
          <p:cNvPr id="14" name="Picture 13">
            <a:extLst>
              <a:ext uri="{FF2B5EF4-FFF2-40B4-BE49-F238E27FC236}">
                <a16:creationId xmlns:a16="http://schemas.microsoft.com/office/drawing/2014/main" id="{D43C534D-9ADC-C24D-8257-3E0A8F44BCA1}"/>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0" y="24963"/>
            <a:ext cx="9144000" cy="6833037"/>
          </a:xfrm>
          <a:prstGeom prst="rect">
            <a:avLst/>
          </a:prstGeom>
        </p:spPr>
      </p:pic>
    </p:spTree>
    <p:extLst>
      <p:ext uri="{BB962C8B-B14F-4D97-AF65-F5344CB8AC3E}">
        <p14:creationId xmlns:p14="http://schemas.microsoft.com/office/powerpoint/2010/main" val="1117299369"/>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368198B-8185-2B4D-9984-B39E29C10E4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0780FB-CDC0-6C4A-AA34-04C36AF5FA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7E44300C-AD41-2443-8403-E4F438B409B4}"/>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Tree>
    <p:extLst>
      <p:ext uri="{BB962C8B-B14F-4D97-AF65-F5344CB8AC3E}">
        <p14:creationId xmlns:p14="http://schemas.microsoft.com/office/powerpoint/2010/main" val="706184564"/>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218621"/>
            <a:ext cx="9144000" cy="648138"/>
          </a:xfrm>
          <a:prstGeom prst="rect">
            <a:avLst/>
          </a:prstGeom>
          <a:solidFill>
            <a:srgbClr val="350D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529490" cy="365125"/>
          </a:xfrm>
          <a:prstGeom prst="rect">
            <a:avLst/>
          </a:prstGeom>
        </p:spPr>
        <p:txBody>
          <a:bodyPr vert="horz" lIns="91440" tIns="45720" rIns="91440" bIns="45720" rtlCol="0" anchor="ctr"/>
          <a:lstStyle>
            <a:lvl1pPr algn="l">
              <a:defRPr sz="1200">
                <a:solidFill>
                  <a:schemeClr val="bg1"/>
                </a:solidFill>
              </a:defRPr>
            </a:lvl1pPr>
          </a:lstStyle>
          <a:p>
            <a:fld id="{C368198B-8185-2B4D-9984-B39E29C10E4C}" type="datetimeFigureOut">
              <a:rPr lang="en-US" smtClean="0"/>
              <a:t>8/26/21</a:t>
            </a:fld>
            <a:endParaRPr lang="en-US"/>
          </a:p>
        </p:txBody>
      </p:sp>
      <p:sp>
        <p:nvSpPr>
          <p:cNvPr id="5" name="Footer Placeholder 4"/>
          <p:cNvSpPr>
            <a:spLocks noGrp="1"/>
          </p:cNvSpPr>
          <p:nvPr>
            <p:ph type="ftr" sz="quarter" idx="3"/>
          </p:nvPr>
        </p:nvSpPr>
        <p:spPr>
          <a:xfrm>
            <a:off x="3325648" y="6356350"/>
            <a:ext cx="2895600" cy="365125"/>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6463862" y="6356350"/>
            <a:ext cx="1112344" cy="365125"/>
          </a:xfrm>
          <a:prstGeom prst="rect">
            <a:avLst/>
          </a:prstGeom>
        </p:spPr>
        <p:txBody>
          <a:bodyPr vert="horz" lIns="91440" tIns="45720" rIns="91440" bIns="45720" rtlCol="0" anchor="ctr"/>
          <a:lstStyle>
            <a:lvl1pPr algn="r">
              <a:defRPr sz="1200">
                <a:solidFill>
                  <a:srgbClr val="FFFFFF"/>
                </a:solidFill>
              </a:defRPr>
            </a:lvl1pPr>
          </a:lstStyle>
          <a:p>
            <a:fld id="{F00780FB-CDC0-6C4A-AA34-04C36AF5FAFF}" type="slidenum">
              <a:rPr lang="en-US" smtClean="0"/>
              <a:t>‹#›</a:t>
            </a:fld>
            <a:endParaRPr lang="en-US"/>
          </a:p>
        </p:txBody>
      </p:sp>
      <p:pic>
        <p:nvPicPr>
          <p:cNvPr id="9" name="Picture 8" descr="LSU_Gold_RGB.pdf"/>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924800" y="6323233"/>
            <a:ext cx="937172" cy="468586"/>
          </a:xfrm>
          <a:prstGeom prst="rect">
            <a:avLst/>
          </a:prstGeom>
        </p:spPr>
      </p:pic>
    </p:spTree>
    <p:extLst>
      <p:ext uri="{BB962C8B-B14F-4D97-AF65-F5344CB8AC3E}">
        <p14:creationId xmlns:p14="http://schemas.microsoft.com/office/powerpoint/2010/main" val="1527496508"/>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ctr" defTabSz="457200" rtl="0" eaLnBrk="1" latinLnBrk="0" hangingPunct="1">
        <a:spcBef>
          <a:spcPct val="0"/>
        </a:spcBef>
        <a:buNone/>
        <a:defRPr sz="4400" kern="1200">
          <a:solidFill>
            <a:srgbClr val="350D68"/>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50D68"/>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50D68"/>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50D6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50D6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50D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21.xml"/><Relationship Id="rId1" Type="http://schemas.openxmlformats.org/officeDocument/2006/relationships/slideLayout" Target="../slideLayouts/slideLayout5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8" Type="http://schemas.openxmlformats.org/officeDocument/2006/relationships/hyperlink" Target="http://www.lsu.edu/shc" TargetMode="External"/><Relationship Id="rId3" Type="http://schemas.openxmlformats.org/officeDocument/2006/relationships/hyperlink" Target="https://sites01.lsu.edu/wp/lsupd/" TargetMode="External"/><Relationship Id="rId7" Type="http://schemas.openxmlformats.org/officeDocument/2006/relationships/hyperlink" Target="http://www.lsu.edu/lighthouse" TargetMode="External"/><Relationship Id="rId2" Type="http://schemas.openxmlformats.org/officeDocument/2006/relationships/notesSlide" Target="../notesSlides/notesSlide34.xml"/><Relationship Id="rId1" Type="http://schemas.openxmlformats.org/officeDocument/2006/relationships/slideLayout" Target="../slideLayouts/slideLayout52.xml"/><Relationship Id="rId6" Type="http://schemas.openxmlformats.org/officeDocument/2006/relationships/hyperlink" Target="http://www.lsu.edu/werecommitted" TargetMode="External"/><Relationship Id="rId5" Type="http://schemas.openxmlformats.org/officeDocument/2006/relationships/hyperlink" Target="http://www.lsu.edu/lsucares" TargetMode="External"/><Relationship Id="rId4" Type="http://schemas.openxmlformats.org/officeDocument/2006/relationships/hyperlink" Target="http://www.lsu.edu/lsu/police/safety/shield.php"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lsu.edu/hazing" TargetMode="External"/><Relationship Id="rId2" Type="http://schemas.openxmlformats.org/officeDocument/2006/relationships/notesSlide" Target="../notesSlides/notesSlide35.xml"/><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hyperlink" Target="http://www.hazingstudy.org/" TargetMode="External"/><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5575"/>
            <a:ext cx="8229600" cy="1143000"/>
          </a:xfrm>
        </p:spPr>
        <p:txBody>
          <a:bodyPr>
            <a:normAutofit fontScale="90000"/>
          </a:bodyPr>
          <a:lstStyle/>
          <a:p>
            <a:r>
              <a:rPr lang="en-US" dirty="0"/>
              <a:t>Do Something. Help stop hazing at LSU.</a:t>
            </a:r>
          </a:p>
        </p:txBody>
      </p:sp>
      <p:pic>
        <p:nvPicPr>
          <p:cNvPr id="4" name="Picture 3" descr="Help stop hazing at LSU"/>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724525"/>
          </a:xfrm>
          <a:prstGeom prst="rect">
            <a:avLst/>
          </a:prstGeom>
        </p:spPr>
      </p:pic>
    </p:spTree>
    <p:extLst>
      <p:ext uri="{BB962C8B-B14F-4D97-AF65-F5344CB8AC3E}">
        <p14:creationId xmlns:p14="http://schemas.microsoft.com/office/powerpoint/2010/main" val="579674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698" y="390526"/>
            <a:ext cx="8229600" cy="1143000"/>
          </a:xfrm>
        </p:spPr>
        <p:txBody>
          <a:bodyPr/>
          <a:lstStyle/>
          <a:p>
            <a:r>
              <a:rPr lang="en-US" sz="3500" b="1" dirty="0">
                <a:solidFill>
                  <a:schemeClr val="tx1"/>
                </a:solidFill>
                <a:latin typeface="Proxima Nova Medium" panose="02000506030000020004"/>
              </a:rPr>
              <a:t>Hazing</a:t>
            </a:r>
          </a:p>
        </p:txBody>
      </p:sp>
      <p:sp>
        <p:nvSpPr>
          <p:cNvPr id="3" name="Content Placeholder 2"/>
          <p:cNvSpPr>
            <a:spLocks noGrp="1"/>
          </p:cNvSpPr>
          <p:nvPr>
            <p:ph idx="1"/>
          </p:nvPr>
        </p:nvSpPr>
        <p:spPr>
          <a:xfrm>
            <a:off x="457200" y="1295401"/>
            <a:ext cx="8229600" cy="4305300"/>
          </a:xfrm>
        </p:spPr>
        <p:txBody>
          <a:bodyPr>
            <a:noAutofit/>
          </a:bodyPr>
          <a:lstStyle/>
          <a:p>
            <a:pPr marL="0" indent="0">
              <a:buNone/>
            </a:pPr>
            <a:r>
              <a:rPr lang="en-US" sz="2300" dirty="0">
                <a:solidFill>
                  <a:schemeClr val="tx1"/>
                </a:solidFill>
                <a:latin typeface="Proxima Nova Medium" panose="02000506030000020004" pitchFamily="2" charset="0"/>
              </a:rPr>
              <a:t>The following is a non-exclusive list of examples of acts which, regardless of severity, constitute hazing:</a:t>
            </a:r>
          </a:p>
          <a:p>
            <a:r>
              <a:rPr lang="en-US" sz="2300" dirty="0">
                <a:solidFill>
                  <a:schemeClr val="tx1"/>
                </a:solidFill>
                <a:latin typeface="Proxima Nova Medium" panose="02000506030000020004" pitchFamily="2" charset="0"/>
              </a:rPr>
              <a:t>Physical brutality, such as whipping, beating, paddling, striking, branding, electronic shocking, placing of a harmful substance on the body, or similar activity;</a:t>
            </a:r>
          </a:p>
          <a:p>
            <a:r>
              <a:rPr lang="en-US" sz="2300" dirty="0">
                <a:solidFill>
                  <a:schemeClr val="tx1"/>
                </a:solidFill>
                <a:latin typeface="Proxima Nova Medium" panose="02000506030000020004" pitchFamily="2" charset="0"/>
              </a:rPr>
              <a:t>Physical activities, such as sleep deprivation, exposure to the elements or extreme conditions, imprisonment, confinement, or calisthenics;</a:t>
            </a:r>
          </a:p>
          <a:p>
            <a:r>
              <a:rPr lang="en-US" sz="2300" dirty="0">
                <a:solidFill>
                  <a:schemeClr val="tx1"/>
                </a:solidFill>
                <a:latin typeface="Proxima Nova Medium" panose="02000506030000020004" pitchFamily="2" charset="0"/>
              </a:rPr>
              <a:t>Consumption of food, liquid, or any other substance, including but not limited to alcoholic beverages or drugs, that subjects the person to an unreasonable risk of harm or that may adversely affect the physical health or safety of the person;</a:t>
            </a:r>
          </a:p>
          <a:p>
            <a:endParaRPr lang="en-US" sz="2300" dirty="0">
              <a:solidFill>
                <a:schemeClr val="tx1"/>
              </a:solidFill>
            </a:endParaRPr>
          </a:p>
        </p:txBody>
      </p:sp>
    </p:spTree>
    <p:extLst>
      <p:ext uri="{BB962C8B-B14F-4D97-AF65-F5344CB8AC3E}">
        <p14:creationId xmlns:p14="http://schemas.microsoft.com/office/powerpoint/2010/main" val="3746735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39737"/>
            <a:ext cx="8229600" cy="1143000"/>
          </a:xfrm>
        </p:spPr>
        <p:txBody>
          <a:bodyPr/>
          <a:lstStyle/>
          <a:p>
            <a:r>
              <a:rPr lang="en-US" sz="3500" b="1" dirty="0">
                <a:solidFill>
                  <a:schemeClr val="tx1"/>
                </a:solidFill>
                <a:latin typeface="Proxima Nova Medium" panose="02000506030000020004"/>
              </a:rPr>
              <a:t>Hazing</a:t>
            </a:r>
          </a:p>
        </p:txBody>
      </p:sp>
      <p:sp>
        <p:nvSpPr>
          <p:cNvPr id="7" name="Content Placeholder 6"/>
          <p:cNvSpPr>
            <a:spLocks noGrp="1"/>
          </p:cNvSpPr>
          <p:nvPr>
            <p:ph idx="1"/>
          </p:nvPr>
        </p:nvSpPr>
        <p:spPr/>
        <p:txBody>
          <a:bodyPr>
            <a:normAutofit/>
          </a:bodyPr>
          <a:lstStyle/>
          <a:p>
            <a:r>
              <a:rPr lang="en-US" sz="2300" dirty="0">
                <a:solidFill>
                  <a:schemeClr val="tx1"/>
                </a:solidFill>
                <a:latin typeface="Proxima Nova Medium" panose="02000506030000020004" pitchFamily="2" charset="0"/>
              </a:rPr>
              <a:t>Placement of substances on the body of a person;</a:t>
            </a:r>
          </a:p>
          <a:p>
            <a:r>
              <a:rPr lang="en-US" sz="2300" dirty="0">
                <a:solidFill>
                  <a:schemeClr val="tx1"/>
                </a:solidFill>
                <a:latin typeface="Proxima Nova Medium" panose="02000506030000020004" pitchFamily="2" charset="0"/>
              </a:rPr>
              <a:t>Kidnapping or dropping a person off campus without return transportation;</a:t>
            </a:r>
          </a:p>
          <a:p>
            <a:r>
              <a:rPr lang="en-US" sz="2300" dirty="0">
                <a:solidFill>
                  <a:schemeClr val="tx1"/>
                </a:solidFill>
                <a:latin typeface="Proxima Nova Medium" panose="02000506030000020004" pitchFamily="2" charset="0"/>
              </a:rPr>
              <a:t>Activity that induces, causes, or requires an individual to perform a duty or task that involves the commission of a crime or an act of hazing.</a:t>
            </a:r>
          </a:p>
        </p:txBody>
      </p:sp>
    </p:spTree>
    <p:extLst>
      <p:ext uri="{BB962C8B-B14F-4D97-AF65-F5344CB8AC3E}">
        <p14:creationId xmlns:p14="http://schemas.microsoft.com/office/powerpoint/2010/main" val="780089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8938"/>
            <a:ext cx="8229600" cy="1143000"/>
          </a:xfrm>
        </p:spPr>
        <p:txBody>
          <a:bodyPr>
            <a:normAutofit/>
          </a:bodyPr>
          <a:lstStyle/>
          <a:p>
            <a:r>
              <a:rPr lang="en-US" sz="3500" b="1" dirty="0">
                <a:solidFill>
                  <a:schemeClr val="tx1"/>
                </a:solidFill>
                <a:latin typeface="Proxima Nova Medium" panose="02000506030000020004"/>
              </a:rPr>
              <a:t>Coercive Behavior</a:t>
            </a:r>
          </a:p>
        </p:txBody>
      </p:sp>
      <p:sp>
        <p:nvSpPr>
          <p:cNvPr id="3" name="Content Placeholder 2"/>
          <p:cNvSpPr>
            <a:spLocks noGrp="1"/>
          </p:cNvSpPr>
          <p:nvPr>
            <p:ph idx="1"/>
          </p:nvPr>
        </p:nvSpPr>
        <p:spPr/>
        <p:txBody>
          <a:bodyPr>
            <a:normAutofit/>
          </a:bodyPr>
          <a:lstStyle/>
          <a:p>
            <a:pPr marL="0" indent="0">
              <a:buNone/>
            </a:pPr>
            <a:r>
              <a:rPr lang="en-US" sz="2300" dirty="0">
                <a:solidFill>
                  <a:schemeClr val="tx1"/>
                </a:solidFill>
                <a:latin typeface="Proxima Nova Medium" panose="02000506030000020004" pitchFamily="2" charset="0"/>
              </a:rPr>
              <a:t>An act by an individual or a group that, as an explicit or implicit condition for initiation to, admission into, affiliation with, or continued membership in a group or organization, regardless of consent, which tends to or which is intended to demean, disgrace, humiliate or degrade a Student, which includes but not limited to forced conduct that could result in extreme embarrassment, or other forced activity that could adversely affect the mental health or dignity of a Student. </a:t>
            </a:r>
          </a:p>
          <a:p>
            <a:endParaRPr lang="en-US" sz="2300" dirty="0">
              <a:solidFill>
                <a:schemeClr val="tx1"/>
              </a:solidFill>
              <a:latin typeface="Proxima Nova Medium" panose="02000506030000020004" pitchFamily="2" charset="0"/>
            </a:endParaRPr>
          </a:p>
          <a:p>
            <a:pPr marL="0" indent="0">
              <a:buNone/>
            </a:pPr>
            <a:r>
              <a:rPr lang="en-US" sz="2300" dirty="0">
                <a:solidFill>
                  <a:schemeClr val="tx1"/>
                </a:solidFill>
                <a:latin typeface="Proxima Nova Medium" panose="02000506030000020004" pitchFamily="2" charset="0"/>
              </a:rPr>
              <a:t>Examples of coercive behavior include, but are not limited to, line-ups, scavenger hunts and personal servitude. </a:t>
            </a:r>
          </a:p>
          <a:p>
            <a:endParaRPr lang="en-US" sz="2300" dirty="0">
              <a:solidFill>
                <a:schemeClr val="tx1"/>
              </a:solidFill>
              <a:latin typeface="Proxima Nova Medium" panose="02000506030000020004" pitchFamily="2" charset="0"/>
            </a:endParaRPr>
          </a:p>
          <a:p>
            <a:pPr>
              <a:buFont typeface="Arial" panose="020B0604020202020204" pitchFamily="34" charset="0"/>
              <a:buChar char="•"/>
            </a:pPr>
            <a:endParaRPr lang="en-US" sz="2300" dirty="0">
              <a:solidFill>
                <a:schemeClr val="tx1"/>
              </a:solidFill>
              <a:latin typeface="Proxima Nova Medium" panose="02000506030000020004" pitchFamily="2" charset="0"/>
            </a:endParaRPr>
          </a:p>
          <a:p>
            <a:endParaRPr lang="en-US" sz="2300" dirty="0">
              <a:solidFill>
                <a:schemeClr val="tx1"/>
              </a:solidFill>
              <a:latin typeface="Proxima Nova Medium" panose="02000506030000020004" pitchFamily="2" charset="0"/>
            </a:endParaRPr>
          </a:p>
          <a:p>
            <a:pPr>
              <a:buFont typeface="Arial" panose="020B0604020202020204" pitchFamily="34" charset="0"/>
              <a:buChar char="•"/>
            </a:pPr>
            <a:endParaRPr lang="en-US" sz="2300" dirty="0">
              <a:solidFill>
                <a:schemeClr val="tx1"/>
              </a:solidFill>
              <a:latin typeface="Proxima Nova Medium" panose="02000506030000020004" pitchFamily="2" charset="0"/>
            </a:endParaRPr>
          </a:p>
          <a:p>
            <a:pPr>
              <a:buFont typeface="Arial" panose="020B0604020202020204" pitchFamily="34" charset="0"/>
              <a:buChar char="•"/>
            </a:pPr>
            <a:endParaRPr lang="en-US" sz="2300" dirty="0">
              <a:solidFill>
                <a:schemeClr val="tx1"/>
              </a:solidFill>
              <a:latin typeface="Proxima Nova Medium" panose="02000506030000020004" pitchFamily="2" charset="0"/>
            </a:endParaRPr>
          </a:p>
          <a:p>
            <a:endParaRPr lang="en-US" sz="2300" dirty="0">
              <a:solidFill>
                <a:schemeClr val="tx1"/>
              </a:solidFill>
              <a:latin typeface="Proxima Nova Medium" panose="02000506030000020004" pitchFamily="2" charset="0"/>
            </a:endParaRPr>
          </a:p>
          <a:p>
            <a:endParaRPr lang="en-US" sz="2300" dirty="0">
              <a:solidFill>
                <a:schemeClr val="tx1"/>
              </a:solidFill>
            </a:endParaRPr>
          </a:p>
        </p:txBody>
      </p:sp>
    </p:spTree>
    <p:extLst>
      <p:ext uri="{BB962C8B-B14F-4D97-AF65-F5344CB8AC3E}">
        <p14:creationId xmlns:p14="http://schemas.microsoft.com/office/powerpoint/2010/main" val="4058191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sz="5000" b="1" dirty="0">
                <a:solidFill>
                  <a:schemeClr val="tx1"/>
                </a:solidFill>
                <a:latin typeface="Proxima Nova Medium" panose="02000506030000020004"/>
              </a:rPr>
              <a:t>Criminal Hazing in Louisiana</a:t>
            </a:r>
          </a:p>
        </p:txBody>
      </p:sp>
    </p:spTree>
    <p:extLst>
      <p:ext uri="{BB962C8B-B14F-4D97-AF65-F5344CB8AC3E}">
        <p14:creationId xmlns:p14="http://schemas.microsoft.com/office/powerpoint/2010/main" val="2217617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100"/>
            <a:ext cx="8229600" cy="1143000"/>
          </a:xfrm>
        </p:spPr>
        <p:txBody>
          <a:bodyPr>
            <a:normAutofit/>
          </a:bodyPr>
          <a:lstStyle/>
          <a:p>
            <a:r>
              <a:rPr lang="en-US" sz="3500" b="1" dirty="0">
                <a:solidFill>
                  <a:schemeClr val="tx1"/>
                </a:solidFill>
                <a:latin typeface="Proxima Nova Medium" panose="02000506030000020004"/>
              </a:rPr>
              <a:t>The Max Gruver Act</a:t>
            </a:r>
          </a:p>
        </p:txBody>
      </p:sp>
      <p:sp>
        <p:nvSpPr>
          <p:cNvPr id="3" name="Content Placeholder 2"/>
          <p:cNvSpPr>
            <a:spLocks noGrp="1"/>
          </p:cNvSpPr>
          <p:nvPr>
            <p:ph idx="1"/>
          </p:nvPr>
        </p:nvSpPr>
        <p:spPr/>
        <p:txBody>
          <a:bodyPr>
            <a:normAutofit/>
          </a:bodyPr>
          <a:lstStyle/>
          <a:p>
            <a:pPr marL="0" indent="0" defTabSz="966612">
              <a:buNone/>
              <a:defRPr/>
            </a:pPr>
            <a:r>
              <a:rPr lang="en-US" sz="2300" dirty="0">
                <a:solidFill>
                  <a:schemeClr val="tx1"/>
                </a:solidFill>
                <a:latin typeface="Proxima Nova Medium" panose="02000506030000020004" pitchFamily="2" charset="0"/>
              </a:rPr>
              <a:t>Criminal hazing with offenders will now face either a fine up to $2,000, imprisonment up to six months or both; if the hazing results in serious bodily injury, death, or if the hazing involves forced alcohol consumption that results in a blood alcohol level of at least .30, offenders will face a fine up to $10,000 and imprisonment up to five years. The bill also amends current hazing law to apply to any organization in an education institution and specifies what defines hazing.</a:t>
            </a:r>
          </a:p>
          <a:p>
            <a:pPr defTabSz="966612">
              <a:defRPr/>
            </a:pPr>
            <a:endParaRPr lang="en-US" sz="2300" dirty="0">
              <a:solidFill>
                <a:schemeClr val="tx1"/>
              </a:solidFill>
              <a:latin typeface="Proxima Nova Medium" panose="02000506030000020004" pitchFamily="2" charset="0"/>
            </a:endParaRPr>
          </a:p>
          <a:p>
            <a:pPr marL="0" indent="0" defTabSz="966612">
              <a:buNone/>
              <a:defRPr/>
            </a:pPr>
            <a:r>
              <a:rPr lang="en-US" sz="2300" dirty="0">
                <a:solidFill>
                  <a:schemeClr val="tx1"/>
                </a:solidFill>
                <a:latin typeface="Proxima Nova Medium" panose="02000506030000020004" pitchFamily="2" charset="0"/>
              </a:rPr>
              <a:t>Any student found responsible for hazing will be expelled from LSU and Student Organizations found responsible for hazing will be removed from the campus.</a:t>
            </a:r>
          </a:p>
          <a:p>
            <a:pPr>
              <a:buFont typeface="Arial" panose="020B0604020202020204" pitchFamily="34" charset="0"/>
              <a:buChar char="•"/>
            </a:pPr>
            <a:endParaRPr lang="en-US" sz="2300" dirty="0">
              <a:solidFill>
                <a:schemeClr val="tx1"/>
              </a:solidFill>
              <a:latin typeface="Proxima Nova Medium" panose="02000506030000020004" pitchFamily="2" charset="0"/>
            </a:endParaRPr>
          </a:p>
          <a:p>
            <a:endParaRPr lang="en-US" sz="2300" dirty="0">
              <a:solidFill>
                <a:schemeClr val="tx1"/>
              </a:solidFill>
              <a:latin typeface="Proxima Nova Medium" panose="02000506030000020004" pitchFamily="2" charset="0"/>
            </a:endParaRPr>
          </a:p>
          <a:p>
            <a:endParaRPr lang="en-US" sz="2300" dirty="0">
              <a:solidFill>
                <a:schemeClr val="tx1"/>
              </a:solidFill>
            </a:endParaRPr>
          </a:p>
        </p:txBody>
      </p:sp>
    </p:spTree>
    <p:extLst>
      <p:ext uri="{BB962C8B-B14F-4D97-AF65-F5344CB8AC3E}">
        <p14:creationId xmlns:p14="http://schemas.microsoft.com/office/powerpoint/2010/main" val="958698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b="1" dirty="0">
                <a:solidFill>
                  <a:schemeClr val="tx1"/>
                </a:solidFill>
                <a:latin typeface="Proxima Nova Medium"/>
              </a:rPr>
              <a:t>Recognizing the Signs of Hazing Culture</a:t>
            </a:r>
          </a:p>
        </p:txBody>
      </p:sp>
      <p:sp>
        <p:nvSpPr>
          <p:cNvPr id="3" name="Content Placeholder 2"/>
          <p:cNvSpPr>
            <a:spLocks noGrp="1"/>
          </p:cNvSpPr>
          <p:nvPr>
            <p:ph idx="1"/>
          </p:nvPr>
        </p:nvSpPr>
        <p:spPr>
          <a:xfrm>
            <a:off x="457200" y="1514475"/>
            <a:ext cx="8229600" cy="4525963"/>
          </a:xfrm>
        </p:spPr>
        <p:txBody>
          <a:bodyPr>
            <a:normAutofit/>
          </a:bodyPr>
          <a:lstStyle/>
          <a:p>
            <a:pPr marL="285750" indent="-285750">
              <a:buFont typeface="Arial" panose="020B0604020202020204" pitchFamily="34" charset="0"/>
              <a:buChar char="•"/>
            </a:pPr>
            <a:r>
              <a:rPr lang="en-US" sz="2300" dirty="0">
                <a:solidFill>
                  <a:schemeClr val="tx1"/>
                </a:solidFill>
                <a:latin typeface="Proxima Nova Medium" panose="02000506030000020004"/>
              </a:rPr>
              <a:t>Sleep deprivation</a:t>
            </a:r>
          </a:p>
          <a:p>
            <a:pPr marL="285750" indent="-285750">
              <a:buFont typeface="Arial" panose="020B0604020202020204" pitchFamily="34" charset="0"/>
              <a:buChar char="•"/>
            </a:pPr>
            <a:r>
              <a:rPr lang="en-US" sz="2300" dirty="0">
                <a:solidFill>
                  <a:schemeClr val="tx1"/>
                </a:solidFill>
                <a:latin typeface="Proxima Nova Medium" panose="02000506030000020004"/>
              </a:rPr>
              <a:t>Excessive absence from class/Declining academic performance</a:t>
            </a:r>
          </a:p>
          <a:p>
            <a:pPr marL="285750" indent="-285750">
              <a:buFont typeface="Arial" panose="020B0604020202020204" pitchFamily="34" charset="0"/>
              <a:buChar char="•"/>
            </a:pPr>
            <a:r>
              <a:rPr lang="en-US" sz="2300" dirty="0">
                <a:solidFill>
                  <a:schemeClr val="tx1"/>
                </a:solidFill>
                <a:latin typeface="Proxima Nova Medium" panose="02000506030000020004"/>
              </a:rPr>
              <a:t>Not allowed to shower/clean</a:t>
            </a:r>
          </a:p>
          <a:p>
            <a:pPr marL="285750" indent="-285750">
              <a:buFont typeface="Arial" panose="020B0604020202020204" pitchFamily="34" charset="0"/>
              <a:buChar char="•"/>
            </a:pPr>
            <a:r>
              <a:rPr lang="en-US" sz="2300" dirty="0">
                <a:solidFill>
                  <a:schemeClr val="tx1"/>
                </a:solidFill>
                <a:latin typeface="Proxima Nova Medium" panose="02000506030000020004"/>
              </a:rPr>
              <a:t>Request to wear unusual or similar/identical clothing with members of the student group that’s not a part of the legal requirements by the department or advisor</a:t>
            </a:r>
          </a:p>
          <a:p>
            <a:pPr marL="285750" indent="-285750">
              <a:buFont typeface="Arial" panose="020B0604020202020204" pitchFamily="34" charset="0"/>
              <a:buChar char="•"/>
            </a:pPr>
            <a:r>
              <a:rPr lang="en-US" sz="2300" dirty="0">
                <a:solidFill>
                  <a:schemeClr val="tx1"/>
                </a:solidFill>
                <a:latin typeface="Proxima Nova Medium" panose="02000506030000020004"/>
              </a:rPr>
              <a:t>Pulling away emotionally and physically from friends and family</a:t>
            </a:r>
          </a:p>
          <a:p>
            <a:pPr marL="285750" indent="-285750">
              <a:buFont typeface="Arial" panose="020B0604020202020204" pitchFamily="34" charset="0"/>
              <a:buChar char="•"/>
            </a:pPr>
            <a:r>
              <a:rPr lang="en-US" sz="2300" dirty="0">
                <a:solidFill>
                  <a:schemeClr val="tx1"/>
                </a:solidFill>
                <a:latin typeface="Proxima Nova Medium" panose="02000506030000020004"/>
              </a:rPr>
              <a:t>Defensive responses about student organization membership when explaining unusual events or activities</a:t>
            </a:r>
          </a:p>
        </p:txBody>
      </p:sp>
    </p:spTree>
    <p:extLst>
      <p:ext uri="{BB962C8B-B14F-4D97-AF65-F5344CB8AC3E}">
        <p14:creationId xmlns:p14="http://schemas.microsoft.com/office/powerpoint/2010/main" val="2882623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175" y="1533525"/>
            <a:ext cx="8229600" cy="4525963"/>
          </a:xfrm>
        </p:spPr>
        <p:txBody>
          <a:bodyPr>
            <a:normAutofit/>
          </a:bodyPr>
          <a:lstStyle/>
          <a:p>
            <a:pPr marL="285750" indent="-285750">
              <a:buFont typeface="Arial" panose="020B0604020202020204" pitchFamily="34" charset="0"/>
              <a:buChar char="•"/>
            </a:pPr>
            <a:r>
              <a:rPr lang="en-US" sz="2300" dirty="0">
                <a:solidFill>
                  <a:schemeClr val="tx1"/>
                </a:solidFill>
                <a:latin typeface="Proxima Nova Medium" panose="02000506030000020004"/>
              </a:rPr>
              <a:t>Lengthy weekend commitments</a:t>
            </a:r>
          </a:p>
          <a:p>
            <a:pPr marL="285750" indent="-285750">
              <a:buFont typeface="Arial" panose="020B0604020202020204" pitchFamily="34" charset="0"/>
              <a:buChar char="•"/>
            </a:pPr>
            <a:r>
              <a:rPr lang="en-US" sz="2300" dirty="0">
                <a:solidFill>
                  <a:schemeClr val="tx1"/>
                </a:solidFill>
                <a:latin typeface="Proxima Nova Medium" panose="02000506030000020004"/>
              </a:rPr>
              <a:t>Loss of privileges that may sound unnatural, like having the cell phone taken away for a few days, or prevention from eating, sleeping, etc.</a:t>
            </a:r>
          </a:p>
          <a:p>
            <a:pPr marL="285750" indent="-285750">
              <a:buFont typeface="Arial" panose="020B0604020202020204" pitchFamily="34" charset="0"/>
              <a:buChar char="•"/>
            </a:pPr>
            <a:r>
              <a:rPr lang="en-US" sz="2300" dirty="0">
                <a:solidFill>
                  <a:schemeClr val="tx1"/>
                </a:solidFill>
                <a:latin typeface="Proxima Nova Medium" panose="02000506030000020004"/>
              </a:rPr>
              <a:t>Forced consumption of alcohol, food or other substances</a:t>
            </a:r>
          </a:p>
          <a:p>
            <a:endParaRPr lang="en-US" sz="2300" dirty="0">
              <a:solidFill>
                <a:schemeClr val="tx1"/>
              </a:solidFill>
              <a:latin typeface="Proxima Nova Medium" panose="02000506030000020004"/>
            </a:endParaRPr>
          </a:p>
        </p:txBody>
      </p:sp>
      <p:sp>
        <p:nvSpPr>
          <p:cNvPr id="7" name="Title 1"/>
          <p:cNvSpPr>
            <a:spLocks noGrp="1"/>
          </p:cNvSpPr>
          <p:nvPr>
            <p:ph type="title"/>
          </p:nvPr>
        </p:nvSpPr>
        <p:spPr>
          <a:xfrm>
            <a:off x="457200" y="274638"/>
            <a:ext cx="8229600" cy="1143000"/>
          </a:xfrm>
        </p:spPr>
        <p:txBody>
          <a:bodyPr>
            <a:noAutofit/>
          </a:bodyPr>
          <a:lstStyle/>
          <a:p>
            <a:r>
              <a:rPr lang="en-US" sz="3500" b="1" dirty="0">
                <a:solidFill>
                  <a:schemeClr val="tx1"/>
                </a:solidFill>
                <a:latin typeface="Proxima Nova Medium"/>
              </a:rPr>
              <a:t>Recognizing the Signs of Hazing Culture</a:t>
            </a:r>
          </a:p>
        </p:txBody>
      </p:sp>
    </p:spTree>
    <p:extLst>
      <p:ext uri="{BB962C8B-B14F-4D97-AF65-F5344CB8AC3E}">
        <p14:creationId xmlns:p14="http://schemas.microsoft.com/office/powerpoint/2010/main" val="3318727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962" y="223828"/>
            <a:ext cx="8229600" cy="1143000"/>
          </a:xfrm>
        </p:spPr>
        <p:txBody>
          <a:bodyPr>
            <a:normAutofit/>
          </a:bodyPr>
          <a:lstStyle/>
          <a:p>
            <a:r>
              <a:rPr lang="en-US" sz="3500" b="1" dirty="0">
                <a:solidFill>
                  <a:schemeClr val="tx1"/>
                </a:solidFill>
                <a:latin typeface="Proxima Nova Medium" panose="02000506030000020004"/>
              </a:rPr>
              <a:t>Our Reality</a:t>
            </a:r>
          </a:p>
        </p:txBody>
      </p:sp>
      <p:sp>
        <p:nvSpPr>
          <p:cNvPr id="3" name="Content Placeholder 2"/>
          <p:cNvSpPr>
            <a:spLocks noGrp="1"/>
          </p:cNvSpPr>
          <p:nvPr>
            <p:ph idx="1"/>
          </p:nvPr>
        </p:nvSpPr>
        <p:spPr>
          <a:xfrm>
            <a:off x="457200" y="1124298"/>
            <a:ext cx="8229600" cy="4525963"/>
          </a:xfrm>
        </p:spPr>
        <p:txBody>
          <a:bodyPr>
            <a:normAutofit/>
          </a:bodyPr>
          <a:lstStyle/>
          <a:p>
            <a:pPr marL="0" indent="0">
              <a:buNone/>
            </a:pPr>
            <a:r>
              <a:rPr lang="en-US" sz="2300" dirty="0">
                <a:solidFill>
                  <a:schemeClr val="tx1"/>
                </a:solidFill>
                <a:latin typeface="Proxima Nova Medium" panose="02000506030000020004"/>
              </a:rPr>
              <a:t>WE are all directly or indirectly involved in situations that created an opportunity for us to intervene. </a:t>
            </a:r>
          </a:p>
          <a:p>
            <a:pPr marL="0" indent="0">
              <a:buNone/>
            </a:pPr>
            <a:endParaRPr lang="en-US" sz="2300" dirty="0">
              <a:solidFill>
                <a:schemeClr val="tx1"/>
              </a:solidFill>
              <a:latin typeface="Proxima Nova Medium" panose="02000506030000020004"/>
            </a:endParaRPr>
          </a:p>
          <a:p>
            <a:pPr marL="0" indent="0">
              <a:buNone/>
            </a:pPr>
            <a:r>
              <a:rPr lang="en-US" sz="2300" dirty="0">
                <a:solidFill>
                  <a:schemeClr val="tx1"/>
                </a:solidFill>
                <a:latin typeface="Proxima Nova Medium" panose="02000506030000020004"/>
              </a:rPr>
              <a:t>No matter how small those incidents may seem to you or if you were impacted directly, these were opportunities to intervene.</a:t>
            </a:r>
          </a:p>
          <a:p>
            <a:pPr marL="0" indent="0">
              <a:buNone/>
            </a:pPr>
            <a:endParaRPr lang="en-US" sz="2300" dirty="0">
              <a:solidFill>
                <a:schemeClr val="tx1"/>
              </a:solidFill>
              <a:latin typeface="Proxima Nova Medium" panose="02000506030000020004"/>
            </a:endParaRPr>
          </a:p>
          <a:p>
            <a:pPr marL="0" indent="0">
              <a:buNone/>
            </a:pPr>
            <a:r>
              <a:rPr lang="en-US" sz="2300" b="1" dirty="0">
                <a:solidFill>
                  <a:schemeClr val="tx1"/>
                </a:solidFill>
                <a:latin typeface="Proxima Nova Medium" panose="02000506030000020004"/>
              </a:rPr>
              <a:t> </a:t>
            </a:r>
            <a:r>
              <a:rPr lang="en-US" sz="2300" b="1" dirty="0">
                <a:solidFill>
                  <a:srgbClr val="401D79"/>
                </a:solidFill>
                <a:latin typeface="Proxima Nova Medium" panose="02000506030000020004"/>
              </a:rPr>
              <a:t>So what stops us? </a:t>
            </a:r>
          </a:p>
        </p:txBody>
      </p:sp>
    </p:spTree>
    <p:extLst>
      <p:ext uri="{BB962C8B-B14F-4D97-AF65-F5344CB8AC3E}">
        <p14:creationId xmlns:p14="http://schemas.microsoft.com/office/powerpoint/2010/main" val="2644470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698" y="219075"/>
            <a:ext cx="8229600" cy="1143000"/>
          </a:xfrm>
        </p:spPr>
        <p:txBody>
          <a:bodyPr>
            <a:normAutofit/>
          </a:bodyPr>
          <a:lstStyle/>
          <a:p>
            <a:r>
              <a:rPr lang="en-US" sz="3500" b="1" dirty="0">
                <a:solidFill>
                  <a:schemeClr val="tx1"/>
                </a:solidFill>
                <a:latin typeface="Proxima Nova Medium" panose="02000506030000020004"/>
              </a:rPr>
              <a:t>The Bystander Effect</a:t>
            </a:r>
          </a:p>
        </p:txBody>
      </p:sp>
      <p:sp>
        <p:nvSpPr>
          <p:cNvPr id="3" name="Content Placeholder 2"/>
          <p:cNvSpPr>
            <a:spLocks noGrp="1"/>
          </p:cNvSpPr>
          <p:nvPr>
            <p:ph idx="1"/>
          </p:nvPr>
        </p:nvSpPr>
        <p:spPr>
          <a:xfrm>
            <a:off x="457200" y="1590675"/>
            <a:ext cx="8229600" cy="4525963"/>
          </a:xfrm>
        </p:spPr>
        <p:txBody>
          <a:bodyPr>
            <a:normAutofit/>
          </a:bodyPr>
          <a:lstStyle/>
          <a:p>
            <a:pPr marL="0" indent="0">
              <a:buNone/>
            </a:pPr>
            <a:r>
              <a:rPr lang="en-US" sz="2300" b="1" dirty="0" err="1">
                <a:solidFill>
                  <a:schemeClr val="tx1"/>
                </a:solidFill>
                <a:latin typeface="Proxima Nova Medium" panose="02000506030000020004"/>
              </a:rPr>
              <a:t>by·stand·er</a:t>
            </a:r>
            <a:endParaRPr lang="en-US" sz="2300" b="1" dirty="0">
              <a:solidFill>
                <a:schemeClr val="tx1"/>
              </a:solidFill>
              <a:latin typeface="Proxima Nova Medium" panose="02000506030000020004"/>
            </a:endParaRPr>
          </a:p>
          <a:p>
            <a:pPr marL="0" indent="0">
              <a:buNone/>
            </a:pPr>
            <a:r>
              <a:rPr lang="en-US" sz="2300" dirty="0">
                <a:solidFill>
                  <a:schemeClr val="tx1"/>
                </a:solidFill>
                <a:latin typeface="Proxima Nova Medium" panose="02000506030000020004"/>
              </a:rPr>
              <a:t>ˈ</a:t>
            </a:r>
            <a:r>
              <a:rPr lang="en-US" sz="2300" dirty="0" err="1">
                <a:solidFill>
                  <a:schemeClr val="tx1"/>
                </a:solidFill>
                <a:latin typeface="Proxima Nova Medium" panose="02000506030000020004"/>
              </a:rPr>
              <a:t>bīˌstandər</a:t>
            </a:r>
            <a:r>
              <a:rPr lang="en-US" sz="2300" dirty="0">
                <a:solidFill>
                  <a:schemeClr val="tx1"/>
                </a:solidFill>
                <a:latin typeface="Proxima Nova Medium" panose="02000506030000020004"/>
              </a:rPr>
              <a:t>/</a:t>
            </a:r>
          </a:p>
          <a:p>
            <a:pPr marL="0" indent="0">
              <a:buNone/>
            </a:pPr>
            <a:r>
              <a:rPr lang="en-US" sz="2300" i="1" dirty="0">
                <a:solidFill>
                  <a:schemeClr val="tx1"/>
                </a:solidFill>
                <a:latin typeface="Proxima Nova Medium" panose="02000506030000020004"/>
              </a:rPr>
              <a:t>noun</a:t>
            </a:r>
            <a:endParaRPr lang="en-US" sz="2300" dirty="0">
              <a:solidFill>
                <a:schemeClr val="tx1"/>
              </a:solidFill>
              <a:latin typeface="Proxima Nova Medium" panose="02000506030000020004"/>
            </a:endParaRPr>
          </a:p>
          <a:p>
            <a:pPr marL="0" indent="0">
              <a:buNone/>
            </a:pPr>
            <a:r>
              <a:rPr lang="en-US" sz="2300" dirty="0">
                <a:solidFill>
                  <a:schemeClr val="tx1"/>
                </a:solidFill>
                <a:latin typeface="Proxima Nova Medium" panose="02000506030000020004"/>
              </a:rPr>
              <a:t>a person who is present at an event or incident but does not take part.</a:t>
            </a:r>
          </a:p>
          <a:p>
            <a:endParaRPr lang="en-US" sz="2300" dirty="0">
              <a:solidFill>
                <a:schemeClr val="tx1"/>
              </a:solidFill>
              <a:latin typeface="Proxima Nova Medium" panose="02000506030000020004"/>
            </a:endParaRPr>
          </a:p>
          <a:p>
            <a:endParaRPr lang="en-US" sz="2300" dirty="0">
              <a:solidFill>
                <a:schemeClr val="tx1"/>
              </a:solidFill>
              <a:latin typeface="Proxima Nova Medium" panose="02000506030000020004"/>
            </a:endParaRPr>
          </a:p>
        </p:txBody>
      </p:sp>
    </p:spTree>
    <p:extLst>
      <p:ext uri="{BB962C8B-B14F-4D97-AF65-F5344CB8AC3E}">
        <p14:creationId xmlns:p14="http://schemas.microsoft.com/office/powerpoint/2010/main" val="2059097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516698" y="219075"/>
            <a:ext cx="8229600" cy="1143000"/>
          </a:xfrm>
        </p:spPr>
        <p:txBody>
          <a:bodyPr>
            <a:normAutofit/>
          </a:bodyPr>
          <a:lstStyle/>
          <a:p>
            <a:r>
              <a:rPr lang="en-US" sz="3500" b="1" dirty="0">
                <a:solidFill>
                  <a:schemeClr val="tx1"/>
                </a:solidFill>
                <a:latin typeface="Proxima Nova Medium" panose="02000506030000020004"/>
              </a:rPr>
              <a:t>The Bystander Effect</a:t>
            </a:r>
          </a:p>
        </p:txBody>
      </p:sp>
      <p:sp>
        <p:nvSpPr>
          <p:cNvPr id="8" name="Content Placeholder 7"/>
          <p:cNvSpPr>
            <a:spLocks noGrp="1"/>
          </p:cNvSpPr>
          <p:nvPr>
            <p:ph idx="1"/>
          </p:nvPr>
        </p:nvSpPr>
        <p:spPr>
          <a:xfrm>
            <a:off x="516698" y="1677282"/>
            <a:ext cx="8229600" cy="4525963"/>
          </a:xfrm>
        </p:spPr>
        <p:txBody>
          <a:bodyPr/>
          <a:lstStyle/>
          <a:p>
            <a:pPr marL="0" indent="0" algn="ctr">
              <a:buNone/>
            </a:pPr>
            <a:r>
              <a:rPr lang="en-US" sz="2300" dirty="0">
                <a:solidFill>
                  <a:schemeClr val="tx1"/>
                </a:solidFill>
                <a:latin typeface="Proxima Nova Medium" panose="02000506030000020004"/>
              </a:rPr>
              <a:t>Kitty Genovese</a:t>
            </a:r>
          </a:p>
          <a:p>
            <a:pPr marL="0" indent="0">
              <a:buNone/>
            </a:pPr>
            <a:endParaRPr lang="en-US" dirty="0"/>
          </a:p>
        </p:txBody>
      </p:sp>
      <p:pic>
        <p:nvPicPr>
          <p:cNvPr id="1026" name="Picture 2" descr="&quot;37 who saw murder didn't call the police&quot; quote from Kitty Genovese from the New York Tim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7465" y="2341243"/>
            <a:ext cx="7622381" cy="3048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039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59800"/>
            <a:ext cx="8229600" cy="1143000"/>
          </a:xfrm>
        </p:spPr>
        <p:txBody>
          <a:bodyPr>
            <a:normAutofit/>
          </a:bodyPr>
          <a:lstStyle/>
          <a:p>
            <a:r>
              <a:rPr lang="en-US" sz="3500" b="1" dirty="0">
                <a:solidFill>
                  <a:schemeClr val="tx1"/>
                </a:solidFill>
                <a:latin typeface="Proxima Nova Medium" panose="02000506030000020004"/>
              </a:rPr>
              <a:t>High Risk Situations</a:t>
            </a:r>
          </a:p>
        </p:txBody>
      </p:sp>
      <p:sp>
        <p:nvSpPr>
          <p:cNvPr id="4" name="Rectangle 3"/>
          <p:cNvSpPr/>
          <p:nvPr/>
        </p:nvSpPr>
        <p:spPr>
          <a:xfrm>
            <a:off x="908137" y="1944042"/>
            <a:ext cx="7098442" cy="3170099"/>
          </a:xfrm>
          <a:prstGeom prst="rect">
            <a:avLst/>
          </a:prstGeom>
        </p:spPr>
        <p:txBody>
          <a:bodyPr wrap="square">
            <a:spAutoFit/>
          </a:bodyPr>
          <a:lstStyle/>
          <a:p>
            <a:pPr marL="285750" indent="-285750">
              <a:buFont typeface="Arial" panose="020B0604020202020204" pitchFamily="34" charset="0"/>
              <a:buChar char="•"/>
            </a:pPr>
            <a:r>
              <a:rPr lang="en-US" sz="2500" dirty="0">
                <a:latin typeface="Proxima Nova Medium" panose="02000506030000020004" pitchFamily="2" charset="0"/>
              </a:rPr>
              <a:t>Eating Disorders</a:t>
            </a:r>
          </a:p>
          <a:p>
            <a:pPr marL="285750" indent="-285750">
              <a:buFont typeface="Arial" panose="020B0604020202020204" pitchFamily="34" charset="0"/>
              <a:buChar char="•"/>
            </a:pPr>
            <a:r>
              <a:rPr lang="en-US" sz="2500" dirty="0">
                <a:latin typeface="Proxima Nova Medium" panose="02000506030000020004" pitchFamily="2" charset="0"/>
              </a:rPr>
              <a:t>Self-Harm</a:t>
            </a:r>
          </a:p>
          <a:p>
            <a:pPr marL="285750" indent="-285750">
              <a:buFont typeface="Arial" panose="020B0604020202020204" pitchFamily="34" charset="0"/>
              <a:buChar char="•"/>
            </a:pPr>
            <a:r>
              <a:rPr lang="en-US" sz="2500" dirty="0">
                <a:latin typeface="Proxima Nova Medium" panose="02000506030000020004" pitchFamily="2" charset="0"/>
              </a:rPr>
              <a:t>Bullying</a:t>
            </a:r>
          </a:p>
          <a:p>
            <a:pPr marL="285750" indent="-285750">
              <a:buFont typeface="Arial" panose="020B0604020202020204" pitchFamily="34" charset="0"/>
              <a:buChar char="•"/>
            </a:pPr>
            <a:r>
              <a:rPr lang="en-US" sz="2500" dirty="0">
                <a:latin typeface="Proxima Nova Medium" panose="02000506030000020004" pitchFamily="2" charset="0"/>
              </a:rPr>
              <a:t>Alcohol Abuse</a:t>
            </a:r>
          </a:p>
          <a:p>
            <a:pPr marL="285750" indent="-285750">
              <a:buFont typeface="Arial" panose="020B0604020202020204" pitchFamily="34" charset="0"/>
              <a:buChar char="•"/>
            </a:pPr>
            <a:r>
              <a:rPr lang="en-US" sz="2500" dirty="0">
                <a:latin typeface="Proxima Nova Medium" panose="02000506030000020004" pitchFamily="2" charset="0"/>
              </a:rPr>
              <a:t>Illegal Drugs</a:t>
            </a:r>
          </a:p>
          <a:p>
            <a:pPr marL="285750" indent="-285750">
              <a:buFont typeface="Arial" panose="020B0604020202020204" pitchFamily="34" charset="0"/>
              <a:buChar char="•"/>
            </a:pPr>
            <a:r>
              <a:rPr lang="en-US" sz="2500" dirty="0">
                <a:latin typeface="Proxima Nova Medium" panose="02000506030000020004" pitchFamily="2" charset="0"/>
              </a:rPr>
              <a:t>Sexual Misconduct</a:t>
            </a:r>
          </a:p>
          <a:p>
            <a:pPr marL="285750" indent="-285750">
              <a:buFont typeface="Arial" panose="020B0604020202020204" pitchFamily="34" charset="0"/>
              <a:buChar char="•"/>
            </a:pPr>
            <a:r>
              <a:rPr lang="en-US" sz="2500" dirty="0">
                <a:latin typeface="Proxima Nova Medium" panose="02000506030000020004" pitchFamily="2" charset="0"/>
              </a:rPr>
              <a:t>Inequality</a:t>
            </a:r>
          </a:p>
          <a:p>
            <a:pPr marL="285750" indent="-285750">
              <a:buFont typeface="Arial" panose="020B0604020202020204" pitchFamily="34" charset="0"/>
              <a:buChar char="•"/>
            </a:pPr>
            <a:r>
              <a:rPr lang="en-US" sz="2500" dirty="0">
                <a:latin typeface="Proxima Nova Medium" panose="02000506030000020004" pitchFamily="2" charset="0"/>
              </a:rPr>
              <a:t>Hazing</a:t>
            </a:r>
          </a:p>
        </p:txBody>
      </p:sp>
      <p:pic>
        <p:nvPicPr>
          <p:cNvPr id="3" name="Picture 2" descr="a stack of paper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67196" y="2251726"/>
            <a:ext cx="2814540" cy="2777013"/>
          </a:xfrm>
          <a:prstGeom prst="rect">
            <a:avLst/>
          </a:prstGeom>
        </p:spPr>
      </p:pic>
    </p:spTree>
    <p:extLst>
      <p:ext uri="{BB962C8B-B14F-4D97-AF65-F5344CB8AC3E}">
        <p14:creationId xmlns:p14="http://schemas.microsoft.com/office/powerpoint/2010/main" val="700405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962" y="284705"/>
            <a:ext cx="8229600" cy="1143000"/>
          </a:xfrm>
        </p:spPr>
        <p:txBody>
          <a:bodyPr>
            <a:normAutofit/>
          </a:bodyPr>
          <a:lstStyle/>
          <a:p>
            <a:r>
              <a:rPr lang="en-US" sz="3500" b="1" dirty="0">
                <a:solidFill>
                  <a:schemeClr val="tx1"/>
                </a:solidFill>
                <a:latin typeface="Proxima Nova Medium" panose="02000506030000020004"/>
              </a:rPr>
              <a:t>Reasons Bystanders </a:t>
            </a:r>
            <a:r>
              <a:rPr lang="en-US" sz="3500" b="1" u="sng" dirty="0">
                <a:solidFill>
                  <a:schemeClr val="tx1"/>
                </a:solidFill>
                <a:latin typeface="Proxima Nova Medium" panose="02000506030000020004"/>
              </a:rPr>
              <a:t>Don’t</a:t>
            </a:r>
            <a:r>
              <a:rPr lang="en-US" sz="3500" b="1" dirty="0">
                <a:solidFill>
                  <a:schemeClr val="tx1"/>
                </a:solidFill>
                <a:latin typeface="Proxima Nova Medium" panose="02000506030000020004"/>
              </a:rPr>
              <a:t> Intervene</a:t>
            </a:r>
          </a:p>
        </p:txBody>
      </p:sp>
      <p:sp>
        <p:nvSpPr>
          <p:cNvPr id="3" name="Content Placeholder 2"/>
          <p:cNvSpPr>
            <a:spLocks noGrp="1"/>
          </p:cNvSpPr>
          <p:nvPr>
            <p:ph idx="1"/>
          </p:nvPr>
        </p:nvSpPr>
        <p:spPr>
          <a:xfrm>
            <a:off x="444962" y="1341437"/>
            <a:ext cx="8229600" cy="4525963"/>
          </a:xfrm>
        </p:spPr>
        <p:txBody>
          <a:bodyPr>
            <a:normAutofit/>
          </a:bodyPr>
          <a:lstStyle/>
          <a:p>
            <a:pPr marL="0" lvl="0" indent="0">
              <a:buNone/>
            </a:pPr>
            <a:r>
              <a:rPr lang="en-US" sz="2300" b="1" dirty="0">
                <a:solidFill>
                  <a:schemeClr val="tx1"/>
                </a:solidFill>
                <a:latin typeface="Proxima Nova Medium" panose="02000506030000020004" pitchFamily="2" charset="0"/>
              </a:rPr>
              <a:t>“Someone else will handle it!” – </a:t>
            </a:r>
            <a:r>
              <a:rPr lang="en-US" sz="2300" dirty="0">
                <a:solidFill>
                  <a:schemeClr val="tx1"/>
                </a:solidFill>
                <a:latin typeface="Proxima Nova Medium" panose="02000506030000020004" pitchFamily="2" charset="0"/>
              </a:rPr>
              <a:t>Diffusion of Responsibility </a:t>
            </a:r>
          </a:p>
          <a:p>
            <a:pPr marL="0" lvl="0" indent="0">
              <a:buNone/>
            </a:pPr>
            <a:endParaRPr lang="en-US" sz="2300" dirty="0">
              <a:solidFill>
                <a:schemeClr val="tx1"/>
              </a:solidFill>
              <a:latin typeface="Proxima Nova Medium" panose="02000506030000020004" pitchFamily="2" charset="0"/>
            </a:endParaRPr>
          </a:p>
          <a:p>
            <a:pPr marL="0" lvl="0" indent="0">
              <a:buNone/>
            </a:pPr>
            <a:r>
              <a:rPr lang="en-US" sz="2300" b="1" dirty="0">
                <a:solidFill>
                  <a:schemeClr val="tx1"/>
                </a:solidFill>
                <a:latin typeface="Proxima Nova Medium" panose="02000506030000020004" pitchFamily="2" charset="0"/>
              </a:rPr>
              <a:t>“What if it turns out to not be an emergency? I’ll be so embarrassed!” – </a:t>
            </a:r>
            <a:r>
              <a:rPr lang="en-US" sz="2300" dirty="0">
                <a:solidFill>
                  <a:schemeClr val="tx1"/>
                </a:solidFill>
                <a:latin typeface="Proxima Nova Medium" panose="02000506030000020004" pitchFamily="2" charset="0"/>
              </a:rPr>
              <a:t>Evaluation of Apprehension</a:t>
            </a:r>
          </a:p>
          <a:p>
            <a:pPr marL="0" lvl="0" indent="0">
              <a:buNone/>
            </a:pPr>
            <a:endParaRPr lang="en-US" sz="2300" dirty="0">
              <a:solidFill>
                <a:schemeClr val="tx1"/>
              </a:solidFill>
              <a:latin typeface="Proxima Nova Medium" panose="02000506030000020004" pitchFamily="2" charset="0"/>
            </a:endParaRPr>
          </a:p>
          <a:p>
            <a:pPr marL="0" lvl="0" indent="0">
              <a:buNone/>
            </a:pPr>
            <a:r>
              <a:rPr lang="en-US" sz="2300" b="1" dirty="0">
                <a:solidFill>
                  <a:schemeClr val="tx1"/>
                </a:solidFill>
                <a:latin typeface="Proxima Nova Medium" panose="02000506030000020004" pitchFamily="2" charset="0"/>
              </a:rPr>
              <a:t>“This person deserves what is happening to them!” </a:t>
            </a:r>
          </a:p>
          <a:p>
            <a:pPr marL="0" lvl="0" indent="0">
              <a:buNone/>
            </a:pPr>
            <a:r>
              <a:rPr lang="en-US" sz="2300" dirty="0">
                <a:solidFill>
                  <a:schemeClr val="tx1"/>
                </a:solidFill>
                <a:latin typeface="Proxima Nova Medium" panose="02000506030000020004" pitchFamily="2" charset="0"/>
              </a:rPr>
              <a:t>– Less likely to help if we perceive the person to be responsible for the situation happening to them. </a:t>
            </a:r>
          </a:p>
          <a:p>
            <a:pPr marL="0" lvl="0" indent="0">
              <a:buNone/>
            </a:pPr>
            <a:endParaRPr lang="en-US" sz="2300" dirty="0">
              <a:solidFill>
                <a:schemeClr val="tx1"/>
              </a:solidFill>
              <a:latin typeface="Proxima Nova Medium" panose="02000506030000020004" pitchFamily="2" charset="0"/>
            </a:endParaRPr>
          </a:p>
          <a:p>
            <a:pPr marL="0" lvl="0" indent="0">
              <a:buNone/>
            </a:pPr>
            <a:r>
              <a:rPr lang="en-US" sz="2300" b="1" dirty="0">
                <a:solidFill>
                  <a:schemeClr val="tx1"/>
                </a:solidFill>
                <a:latin typeface="Proxima Nova Medium" panose="02000506030000020004" pitchFamily="2" charset="0"/>
              </a:rPr>
              <a:t>“No one else is doing something, so neither am I!” </a:t>
            </a:r>
          </a:p>
          <a:p>
            <a:pPr marL="0" lvl="0" indent="0">
              <a:buNone/>
            </a:pPr>
            <a:r>
              <a:rPr lang="en-US" sz="2300" b="1" dirty="0">
                <a:solidFill>
                  <a:schemeClr val="tx1"/>
                </a:solidFill>
                <a:latin typeface="Proxima Nova Medium" panose="02000506030000020004" pitchFamily="2" charset="0"/>
              </a:rPr>
              <a:t>– CONFORMITY</a:t>
            </a:r>
            <a:endParaRPr lang="en-US" sz="2300" dirty="0">
              <a:solidFill>
                <a:schemeClr val="tx1"/>
              </a:solidFill>
              <a:latin typeface="Proxima Nova Medium" panose="02000506030000020004" pitchFamily="2" charset="0"/>
            </a:endParaRPr>
          </a:p>
          <a:p>
            <a:pPr marL="0" indent="0">
              <a:buNone/>
            </a:pPr>
            <a:endParaRPr lang="en-US" sz="2300" dirty="0">
              <a:solidFill>
                <a:schemeClr val="tx1"/>
              </a:solidFill>
            </a:endParaRPr>
          </a:p>
        </p:txBody>
      </p:sp>
    </p:spTree>
    <p:extLst>
      <p:ext uri="{BB962C8B-B14F-4D97-AF65-F5344CB8AC3E}">
        <p14:creationId xmlns:p14="http://schemas.microsoft.com/office/powerpoint/2010/main" val="792850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698" y="200216"/>
            <a:ext cx="8229600" cy="1143000"/>
          </a:xfrm>
        </p:spPr>
        <p:txBody>
          <a:bodyPr>
            <a:normAutofit/>
          </a:bodyPr>
          <a:lstStyle/>
          <a:p>
            <a:r>
              <a:rPr lang="en-US" sz="3500" b="1" dirty="0">
                <a:solidFill>
                  <a:schemeClr val="tx1"/>
                </a:solidFill>
                <a:latin typeface="Proxima Nova Medium" panose="02000506030000020004" pitchFamily="2" charset="0"/>
              </a:rPr>
              <a:t>Conformity</a:t>
            </a:r>
            <a:endParaRPr lang="en-US" sz="3500" dirty="0">
              <a:solidFill>
                <a:schemeClr val="tx1"/>
              </a:solidFill>
            </a:endParaRP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3" name="Add-in 2" descr="A man walks onto an elevator where everyone has a hat on.  The man puts his hat on too. All the people in the elevator take their hat off, and the man takes his hat off too." title="Conformity Video">
                <a:extLst>
                  <a:ext uri="{FF2B5EF4-FFF2-40B4-BE49-F238E27FC236}">
                    <a16:creationId xmlns:a16="http://schemas.microsoft.com/office/drawing/2014/main" id="{76D65F12-00FC-0F42-8A7C-271AB94C078B}"/>
                  </a:ext>
                </a:extLst>
              </p:cNvPr>
              <p:cNvGraphicFramePr>
                <a:graphicFrameLocks noGrp="1"/>
              </p:cNvGraphicFramePr>
              <p:nvPr>
                <p:extLst>
                  <p:ext uri="{D42A27DB-BD31-4B8C-83A1-F6EECF244321}">
                    <p14:modId xmlns:p14="http://schemas.microsoft.com/office/powerpoint/2010/main" val="2717664603"/>
                  </p:ext>
                </p:extLst>
              </p:nvPr>
            </p:nvGraphicFramePr>
            <p:xfrm>
              <a:off x="516698" y="1242896"/>
              <a:ext cx="8226193" cy="4631459"/>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3" name="Add-in 2" descr="A man walks onto an elevator where everyone has a hat on.  The man puts his hat on too. All the people in the elevator take their hat off, and the man takes his hat off too." title="Conformity Video">
                <a:extLst>
                  <a:ext uri="{FF2B5EF4-FFF2-40B4-BE49-F238E27FC236}">
                    <a16:creationId xmlns:a16="http://schemas.microsoft.com/office/drawing/2014/main" id="{76D65F12-00FC-0F42-8A7C-271AB94C078B}"/>
                  </a:ext>
                </a:extLst>
              </p:cNvPr>
              <p:cNvPicPr>
                <a:picLocks noGrp="1" noRot="1" noChangeAspect="1" noMove="1" noResize="1" noEditPoints="1" noAdjustHandles="1" noChangeArrowheads="1" noChangeShapeType="1"/>
              </p:cNvPicPr>
              <p:nvPr/>
            </p:nvPicPr>
            <p:blipFill>
              <a:blip r:embed="rId4"/>
              <a:stretch>
                <a:fillRect/>
              </a:stretch>
            </p:blipFill>
            <p:spPr>
              <a:xfrm>
                <a:off x="516698" y="1242896"/>
                <a:ext cx="8226193" cy="4631459"/>
              </a:xfrm>
              <a:prstGeom prst="rect">
                <a:avLst/>
              </a:prstGeom>
            </p:spPr>
          </p:pic>
        </mc:Fallback>
      </mc:AlternateContent>
    </p:spTree>
    <p:extLst>
      <p:ext uri="{BB962C8B-B14F-4D97-AF65-F5344CB8AC3E}">
        <p14:creationId xmlns:p14="http://schemas.microsoft.com/office/powerpoint/2010/main" val="985038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513" y="2444750"/>
            <a:ext cx="7772400" cy="1362075"/>
          </a:xfrm>
        </p:spPr>
        <p:txBody>
          <a:bodyPr>
            <a:normAutofit/>
          </a:bodyPr>
          <a:lstStyle/>
          <a:p>
            <a:pPr algn="ctr"/>
            <a:r>
              <a:rPr lang="en-US" sz="5000" cap="none" dirty="0">
                <a:solidFill>
                  <a:schemeClr val="tx1"/>
                </a:solidFill>
                <a:latin typeface="Proxima Nova Medium" panose="02000506030000020004" pitchFamily="2" charset="0"/>
              </a:rPr>
              <a:t>Conformity</a:t>
            </a:r>
            <a:endParaRPr lang="en-US" sz="5000" cap="none" dirty="0">
              <a:solidFill>
                <a:schemeClr val="tx1"/>
              </a:solidFill>
            </a:endParaRPr>
          </a:p>
        </p:txBody>
      </p:sp>
    </p:spTree>
    <p:extLst>
      <p:ext uri="{BB962C8B-B14F-4D97-AF65-F5344CB8AC3E}">
        <p14:creationId xmlns:p14="http://schemas.microsoft.com/office/powerpoint/2010/main" val="842694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962" y="284705"/>
            <a:ext cx="8229600" cy="1143000"/>
          </a:xfrm>
        </p:spPr>
        <p:txBody>
          <a:bodyPr>
            <a:normAutofit/>
          </a:bodyPr>
          <a:lstStyle/>
          <a:p>
            <a:r>
              <a:rPr lang="en-US" sz="3500" b="1" dirty="0">
                <a:solidFill>
                  <a:schemeClr val="tx1"/>
                </a:solidFill>
                <a:latin typeface="Proxima Nova Medium" panose="02000506030000020004" pitchFamily="2" charset="0"/>
              </a:rPr>
              <a:t>Bystander Intervention</a:t>
            </a:r>
            <a:endParaRPr lang="en-US" sz="3500" dirty="0">
              <a:solidFill>
                <a:schemeClr val="tx1"/>
              </a:solidFill>
            </a:endParaRPr>
          </a:p>
        </p:txBody>
      </p:sp>
      <p:sp>
        <p:nvSpPr>
          <p:cNvPr id="3" name="Content Placeholder 2"/>
          <p:cNvSpPr>
            <a:spLocks noGrp="1"/>
          </p:cNvSpPr>
          <p:nvPr>
            <p:ph idx="1"/>
          </p:nvPr>
        </p:nvSpPr>
        <p:spPr>
          <a:xfrm>
            <a:off x="457200" y="1427705"/>
            <a:ext cx="8229600" cy="4525963"/>
          </a:xfrm>
        </p:spPr>
        <p:txBody>
          <a:bodyPr>
            <a:normAutofit/>
          </a:bodyPr>
          <a:lstStyle/>
          <a:p>
            <a:pPr marL="0" indent="0">
              <a:buNone/>
            </a:pPr>
            <a:r>
              <a:rPr lang="en-US" sz="2300" dirty="0">
                <a:solidFill>
                  <a:schemeClr val="tx1"/>
                </a:solidFill>
                <a:latin typeface="Proxima Nova Medium" panose="02000506030000020004" pitchFamily="2" charset="0"/>
              </a:rPr>
              <a:t>Developing the awareness, skills, and courage needed to intervene in a situation when another individual needs help. </a:t>
            </a:r>
          </a:p>
        </p:txBody>
      </p:sp>
    </p:spTree>
    <p:extLst>
      <p:ext uri="{BB962C8B-B14F-4D97-AF65-F5344CB8AC3E}">
        <p14:creationId xmlns:p14="http://schemas.microsoft.com/office/powerpoint/2010/main" val="3310486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6098" y="117382"/>
            <a:ext cx="2601912" cy="5113642"/>
          </a:xfrm>
        </p:spPr>
        <p:txBody>
          <a:bodyPr>
            <a:normAutofit fontScale="90000"/>
          </a:bodyPr>
          <a:lstStyle/>
          <a:p>
            <a:r>
              <a:rPr lang="en-US" sz="40000" b="1" dirty="0">
                <a:solidFill>
                  <a:srgbClr val="5928A8"/>
                </a:solidFill>
                <a:latin typeface="Proxima Nova" panose="02000506030000020004" pitchFamily="2" charset="0"/>
              </a:rPr>
              <a:t>1</a:t>
            </a:r>
          </a:p>
        </p:txBody>
      </p:sp>
      <p:sp>
        <p:nvSpPr>
          <p:cNvPr id="3" name="Text Placeholder 2"/>
          <p:cNvSpPr>
            <a:spLocks noGrp="1"/>
          </p:cNvSpPr>
          <p:nvPr>
            <p:ph type="body" idx="1"/>
          </p:nvPr>
        </p:nvSpPr>
        <p:spPr>
          <a:xfrm>
            <a:off x="2932771" y="4209519"/>
            <a:ext cx="6088566" cy="1536666"/>
          </a:xfrm>
        </p:spPr>
        <p:txBody>
          <a:bodyPr>
            <a:normAutofit/>
          </a:bodyPr>
          <a:lstStyle/>
          <a:p>
            <a:pPr algn="ctr"/>
            <a:r>
              <a:rPr lang="en-US" sz="3500" dirty="0">
                <a:solidFill>
                  <a:schemeClr val="tx1"/>
                </a:solidFill>
                <a:latin typeface="Proxima Nova Medium" panose="02000506030000020004" pitchFamily="2" charset="0"/>
              </a:rPr>
              <a:t>NOTICE the event </a:t>
            </a:r>
          </a:p>
        </p:txBody>
      </p:sp>
      <p:pic>
        <p:nvPicPr>
          <p:cNvPr id="5" name="Picture 4" descr="Do something.">
            <a:extLst>
              <a:ext uri="{FF2B5EF4-FFF2-40B4-BE49-F238E27FC236}">
                <a16:creationId xmlns:a16="http://schemas.microsoft.com/office/drawing/2014/main" id="{EB9BD657-C27A-1741-8CC6-7CE0E5B00F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3570050" cy="6176855"/>
          </a:xfrm>
          <a:prstGeom prst="rect">
            <a:avLst/>
          </a:prstGeom>
        </p:spPr>
      </p:pic>
    </p:spTree>
    <p:extLst>
      <p:ext uri="{BB962C8B-B14F-4D97-AF65-F5344CB8AC3E}">
        <p14:creationId xmlns:p14="http://schemas.microsoft.com/office/powerpoint/2010/main" val="3794709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6098" y="117382"/>
            <a:ext cx="2601912" cy="5113642"/>
          </a:xfrm>
        </p:spPr>
        <p:txBody>
          <a:bodyPr>
            <a:normAutofit fontScale="90000"/>
          </a:bodyPr>
          <a:lstStyle/>
          <a:p>
            <a:r>
              <a:rPr lang="en-US" sz="40000" b="1" dirty="0">
                <a:solidFill>
                  <a:srgbClr val="5928A8"/>
                </a:solidFill>
                <a:latin typeface="Proxima Nova" panose="02000506030000020004" pitchFamily="2" charset="0"/>
              </a:rPr>
              <a:t>2</a:t>
            </a:r>
          </a:p>
        </p:txBody>
      </p:sp>
      <p:sp>
        <p:nvSpPr>
          <p:cNvPr id="3" name="Text Placeholder 2"/>
          <p:cNvSpPr>
            <a:spLocks noGrp="1"/>
          </p:cNvSpPr>
          <p:nvPr>
            <p:ph type="body" idx="1"/>
          </p:nvPr>
        </p:nvSpPr>
        <p:spPr>
          <a:xfrm>
            <a:off x="3473632" y="4365171"/>
            <a:ext cx="4945540" cy="1536666"/>
          </a:xfrm>
        </p:spPr>
        <p:txBody>
          <a:bodyPr>
            <a:normAutofit/>
          </a:bodyPr>
          <a:lstStyle/>
          <a:p>
            <a:pPr algn="ctr"/>
            <a:r>
              <a:rPr lang="en-US" sz="3500" dirty="0">
                <a:solidFill>
                  <a:schemeClr val="tx1"/>
                </a:solidFill>
                <a:latin typeface="Proxima Nova Medium" panose="02000506030000020004" pitchFamily="2" charset="0"/>
              </a:rPr>
              <a:t>INTERPRET the event as a problem</a:t>
            </a:r>
          </a:p>
        </p:txBody>
      </p:sp>
      <p:pic>
        <p:nvPicPr>
          <p:cNvPr id="5" name="Picture 4" descr="Do something">
            <a:extLst>
              <a:ext uri="{FF2B5EF4-FFF2-40B4-BE49-F238E27FC236}">
                <a16:creationId xmlns:a16="http://schemas.microsoft.com/office/drawing/2014/main" id="{8A3A0E81-6269-9546-9C37-52C9C72277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3570050" cy="6176855"/>
          </a:xfrm>
          <a:prstGeom prst="rect">
            <a:avLst/>
          </a:prstGeom>
        </p:spPr>
      </p:pic>
    </p:spTree>
    <p:extLst>
      <p:ext uri="{BB962C8B-B14F-4D97-AF65-F5344CB8AC3E}">
        <p14:creationId xmlns:p14="http://schemas.microsoft.com/office/powerpoint/2010/main" val="3804571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6098" y="117382"/>
            <a:ext cx="2601912" cy="5113642"/>
          </a:xfrm>
        </p:spPr>
        <p:txBody>
          <a:bodyPr>
            <a:normAutofit fontScale="90000"/>
          </a:bodyPr>
          <a:lstStyle/>
          <a:p>
            <a:r>
              <a:rPr lang="en-US" sz="40000" b="1" dirty="0">
                <a:solidFill>
                  <a:srgbClr val="5928A8"/>
                </a:solidFill>
                <a:latin typeface="Proxima Nova" panose="02000506030000020004" pitchFamily="2" charset="0"/>
              </a:rPr>
              <a:t>3</a:t>
            </a:r>
          </a:p>
        </p:txBody>
      </p:sp>
      <p:sp>
        <p:nvSpPr>
          <p:cNvPr id="3" name="Text Placeholder 2"/>
          <p:cNvSpPr>
            <a:spLocks noGrp="1"/>
          </p:cNvSpPr>
          <p:nvPr>
            <p:ph type="body" idx="1"/>
          </p:nvPr>
        </p:nvSpPr>
        <p:spPr>
          <a:xfrm>
            <a:off x="3876675" y="4365175"/>
            <a:ext cx="5144661" cy="1536666"/>
          </a:xfrm>
        </p:spPr>
        <p:txBody>
          <a:bodyPr>
            <a:normAutofit lnSpcReduction="10000"/>
          </a:bodyPr>
          <a:lstStyle/>
          <a:p>
            <a:pPr algn="ctr"/>
            <a:r>
              <a:rPr lang="en-US" sz="3500" dirty="0">
                <a:solidFill>
                  <a:schemeClr val="tx1"/>
                </a:solidFill>
                <a:latin typeface="Proxima Nova Medium" panose="02000506030000020004" pitchFamily="2" charset="0"/>
              </a:rPr>
              <a:t>Take PERSONAL RESPONSIBILITY to intervene</a:t>
            </a:r>
          </a:p>
        </p:txBody>
      </p:sp>
      <p:pic>
        <p:nvPicPr>
          <p:cNvPr id="5" name="Picture 4" descr="Do something.">
            <a:extLst>
              <a:ext uri="{FF2B5EF4-FFF2-40B4-BE49-F238E27FC236}">
                <a16:creationId xmlns:a16="http://schemas.microsoft.com/office/drawing/2014/main" id="{AD09A375-53CE-4E4D-BE12-6E1197C364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3570050" cy="6176855"/>
          </a:xfrm>
          <a:prstGeom prst="rect">
            <a:avLst/>
          </a:prstGeom>
        </p:spPr>
      </p:pic>
    </p:spTree>
    <p:extLst>
      <p:ext uri="{BB962C8B-B14F-4D97-AF65-F5344CB8AC3E}">
        <p14:creationId xmlns:p14="http://schemas.microsoft.com/office/powerpoint/2010/main" val="613612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6098" y="117382"/>
            <a:ext cx="2601912" cy="5113642"/>
          </a:xfrm>
        </p:spPr>
        <p:txBody>
          <a:bodyPr>
            <a:normAutofit fontScale="90000"/>
          </a:bodyPr>
          <a:lstStyle/>
          <a:p>
            <a:r>
              <a:rPr lang="en-US" sz="40000" b="1" dirty="0">
                <a:solidFill>
                  <a:srgbClr val="5928A8"/>
                </a:solidFill>
                <a:latin typeface="Proxima Nova" panose="02000506030000020004" pitchFamily="2" charset="0"/>
              </a:rPr>
              <a:t>4</a:t>
            </a:r>
          </a:p>
        </p:txBody>
      </p:sp>
      <p:sp>
        <p:nvSpPr>
          <p:cNvPr id="3" name="Text Placeholder 2"/>
          <p:cNvSpPr>
            <a:spLocks noGrp="1"/>
          </p:cNvSpPr>
          <p:nvPr>
            <p:ph type="body" idx="1"/>
          </p:nvPr>
        </p:nvSpPr>
        <p:spPr>
          <a:xfrm>
            <a:off x="3334215" y="4306805"/>
            <a:ext cx="5497551" cy="1536666"/>
          </a:xfrm>
        </p:spPr>
        <p:txBody>
          <a:bodyPr>
            <a:normAutofit/>
          </a:bodyPr>
          <a:lstStyle/>
          <a:p>
            <a:pPr algn="ctr"/>
            <a:r>
              <a:rPr lang="en-US" sz="3500" dirty="0">
                <a:solidFill>
                  <a:schemeClr val="tx1"/>
                </a:solidFill>
                <a:latin typeface="Proxima Nova Medium" panose="02000506030000020004" pitchFamily="2" charset="0"/>
              </a:rPr>
              <a:t>DECIDE HOW you are going to intervene</a:t>
            </a:r>
          </a:p>
        </p:txBody>
      </p:sp>
      <p:pic>
        <p:nvPicPr>
          <p:cNvPr id="5" name="Picture 4" descr="Do something.">
            <a:extLst>
              <a:ext uri="{FF2B5EF4-FFF2-40B4-BE49-F238E27FC236}">
                <a16:creationId xmlns:a16="http://schemas.microsoft.com/office/drawing/2014/main" id="{09A3B289-7436-1E43-9F0A-11D31A65E2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3570050" cy="6176855"/>
          </a:xfrm>
          <a:prstGeom prst="rect">
            <a:avLst/>
          </a:prstGeom>
        </p:spPr>
      </p:pic>
    </p:spTree>
    <p:extLst>
      <p:ext uri="{BB962C8B-B14F-4D97-AF65-F5344CB8AC3E}">
        <p14:creationId xmlns:p14="http://schemas.microsoft.com/office/powerpoint/2010/main" val="3543007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698" y="278253"/>
            <a:ext cx="8229600" cy="1143000"/>
          </a:xfrm>
        </p:spPr>
        <p:txBody>
          <a:bodyPr>
            <a:normAutofit/>
          </a:bodyPr>
          <a:lstStyle/>
          <a:p>
            <a:r>
              <a:rPr lang="en-US" sz="3500" b="1" dirty="0">
                <a:solidFill>
                  <a:schemeClr val="tx1"/>
                </a:solidFill>
                <a:latin typeface="Proxima Nova Medium" panose="02000506030000020004" pitchFamily="2" charset="0"/>
              </a:rPr>
              <a:t>Choosing Your Intervention Style</a:t>
            </a:r>
            <a:endParaRPr lang="en-US" sz="3500" dirty="0">
              <a:solidFill>
                <a:schemeClr val="tx1"/>
              </a:solidFill>
            </a:endParaRPr>
          </a:p>
        </p:txBody>
      </p:sp>
      <p:sp>
        <p:nvSpPr>
          <p:cNvPr id="3" name="Content Placeholder 2"/>
          <p:cNvSpPr>
            <a:spLocks noGrp="1"/>
          </p:cNvSpPr>
          <p:nvPr>
            <p:ph idx="1"/>
          </p:nvPr>
        </p:nvSpPr>
        <p:spPr/>
        <p:txBody>
          <a:bodyPr>
            <a:normAutofit/>
          </a:bodyPr>
          <a:lstStyle/>
          <a:p>
            <a:pPr marL="0" indent="0" algn="ctr">
              <a:buNone/>
            </a:pPr>
            <a:r>
              <a:rPr lang="en-US" sz="2300" b="1" dirty="0">
                <a:solidFill>
                  <a:schemeClr val="tx1"/>
                </a:solidFill>
                <a:latin typeface="Proxima Nova Medium" panose="02000506030000020004" pitchFamily="2" charset="0"/>
              </a:rPr>
              <a:t>3 D’s of Intervention</a:t>
            </a:r>
          </a:p>
          <a:p>
            <a:pPr marL="0" indent="0" algn="ctr">
              <a:buNone/>
            </a:pPr>
            <a:r>
              <a:rPr lang="en-US" sz="2300" b="1" dirty="0">
                <a:solidFill>
                  <a:schemeClr val="tx1"/>
                </a:solidFill>
                <a:latin typeface="Proxima Nova Medium" panose="02000506030000020004" pitchFamily="2" charset="0"/>
              </a:rPr>
              <a:t> </a:t>
            </a:r>
          </a:p>
          <a:p>
            <a:pPr marL="0" indent="0">
              <a:buNone/>
            </a:pPr>
            <a:r>
              <a:rPr lang="en-US" sz="2300" b="1" dirty="0">
                <a:solidFill>
                  <a:schemeClr val="tx1"/>
                </a:solidFill>
                <a:latin typeface="Proxima Nova Medium" panose="02000506030000020004" pitchFamily="2" charset="0"/>
              </a:rPr>
              <a:t>Direct- </a:t>
            </a:r>
            <a:r>
              <a:rPr lang="en-US" sz="2300" dirty="0">
                <a:solidFill>
                  <a:schemeClr val="tx1"/>
                </a:solidFill>
                <a:latin typeface="Proxima Nova Medium" panose="02000506030000020004" pitchFamily="2" charset="0"/>
              </a:rPr>
              <a:t>Directly Intervening, in the moment, to prevent a problem or situation from happening</a:t>
            </a:r>
          </a:p>
          <a:p>
            <a:pPr marL="0" indent="0">
              <a:buNone/>
            </a:pPr>
            <a:endParaRPr lang="en-US" sz="2300" dirty="0">
              <a:solidFill>
                <a:schemeClr val="tx1"/>
              </a:solidFill>
              <a:latin typeface="Proxima Nova Medium" panose="02000506030000020004" pitchFamily="2" charset="0"/>
            </a:endParaRPr>
          </a:p>
          <a:p>
            <a:pPr marL="0" indent="0">
              <a:buNone/>
            </a:pPr>
            <a:r>
              <a:rPr lang="en-US" sz="2300" b="1" dirty="0">
                <a:solidFill>
                  <a:schemeClr val="tx1"/>
                </a:solidFill>
                <a:latin typeface="Proxima Nova Medium" panose="02000506030000020004" pitchFamily="2" charset="0"/>
              </a:rPr>
              <a:t>Delegate-</a:t>
            </a:r>
            <a:r>
              <a:rPr lang="en-US" sz="2300" dirty="0">
                <a:solidFill>
                  <a:schemeClr val="tx1"/>
                </a:solidFill>
                <a:latin typeface="Proxima Nova Medium" panose="02000506030000020004" pitchFamily="2" charset="0"/>
              </a:rPr>
              <a:t> Seeking help from another individual, often someone who is in authority (police, advisor, chapter officer, friend)</a:t>
            </a:r>
          </a:p>
          <a:p>
            <a:pPr marL="0" indent="0">
              <a:buNone/>
            </a:pPr>
            <a:endParaRPr lang="en-US" sz="2300" dirty="0">
              <a:solidFill>
                <a:schemeClr val="tx1"/>
              </a:solidFill>
              <a:latin typeface="Proxima Nova Medium" panose="02000506030000020004" pitchFamily="2" charset="0"/>
            </a:endParaRPr>
          </a:p>
          <a:p>
            <a:pPr marL="0" indent="0">
              <a:buNone/>
            </a:pPr>
            <a:r>
              <a:rPr lang="en-US" sz="2300" b="1" dirty="0">
                <a:solidFill>
                  <a:schemeClr val="tx1"/>
                </a:solidFill>
                <a:latin typeface="Proxima Nova Medium" panose="02000506030000020004" pitchFamily="2" charset="0"/>
              </a:rPr>
              <a:t>Distract-</a:t>
            </a:r>
            <a:r>
              <a:rPr lang="en-US" sz="2300" dirty="0">
                <a:solidFill>
                  <a:schemeClr val="tx1"/>
                </a:solidFill>
                <a:latin typeface="Proxima Nova Medium" panose="02000506030000020004" pitchFamily="2" charset="0"/>
              </a:rPr>
              <a:t> Interrupting the situation without directly confronting the offender</a:t>
            </a:r>
          </a:p>
          <a:p>
            <a:pPr marL="0" indent="0" algn="r">
              <a:buNone/>
            </a:pPr>
            <a:endParaRPr lang="en-US" sz="2300" dirty="0">
              <a:solidFill>
                <a:schemeClr val="tx1"/>
              </a:solidFill>
              <a:latin typeface="Proxima Nova Medium" panose="02000506030000020004" pitchFamily="2" charset="0"/>
            </a:endParaRPr>
          </a:p>
          <a:p>
            <a:pPr marL="0" indent="0">
              <a:buNone/>
            </a:pPr>
            <a:endParaRPr lang="en-US" sz="2300" dirty="0">
              <a:solidFill>
                <a:schemeClr val="tx1"/>
              </a:solidFill>
            </a:endParaRPr>
          </a:p>
        </p:txBody>
      </p:sp>
    </p:spTree>
    <p:extLst>
      <p:ext uri="{BB962C8B-B14F-4D97-AF65-F5344CB8AC3E}">
        <p14:creationId xmlns:p14="http://schemas.microsoft.com/office/powerpoint/2010/main" val="2445870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852"/>
            <a:ext cx="8229600" cy="1143000"/>
          </a:xfrm>
        </p:spPr>
        <p:txBody>
          <a:bodyPr>
            <a:normAutofit/>
          </a:bodyPr>
          <a:lstStyle/>
          <a:p>
            <a:r>
              <a:rPr lang="en-US" sz="3500" b="1" dirty="0">
                <a:solidFill>
                  <a:schemeClr val="tx1"/>
                </a:solidFill>
                <a:latin typeface="Proxima Nova Medium" panose="02000506030000020004" pitchFamily="2" charset="0"/>
              </a:rPr>
              <a:t>Tips for Your Different Approaches</a:t>
            </a:r>
            <a:endParaRPr lang="en-US" sz="3500" dirty="0">
              <a:solidFill>
                <a:schemeClr val="tx1"/>
              </a:solidFill>
            </a:endParaRPr>
          </a:p>
        </p:txBody>
      </p:sp>
      <p:sp>
        <p:nvSpPr>
          <p:cNvPr id="3" name="Content Placeholder 2"/>
          <p:cNvSpPr>
            <a:spLocks noGrp="1"/>
          </p:cNvSpPr>
          <p:nvPr>
            <p:ph idx="1"/>
          </p:nvPr>
        </p:nvSpPr>
        <p:spPr>
          <a:xfrm>
            <a:off x="457200" y="1419225"/>
            <a:ext cx="8229600" cy="4525963"/>
          </a:xfrm>
        </p:spPr>
        <p:txBody>
          <a:bodyPr>
            <a:normAutofit/>
          </a:bodyPr>
          <a:lstStyle/>
          <a:p>
            <a:pPr marL="0" indent="0" algn="ctr">
              <a:buNone/>
            </a:pPr>
            <a:r>
              <a:rPr lang="en-US" sz="2300" b="1" dirty="0">
                <a:solidFill>
                  <a:schemeClr val="tx1"/>
                </a:solidFill>
                <a:latin typeface="Proxima Nova Medium" panose="02000506030000020004" pitchFamily="2" charset="0"/>
              </a:rPr>
              <a:t>3 D’s of Intervention</a:t>
            </a:r>
          </a:p>
          <a:p>
            <a:pPr marL="0" indent="0" algn="ctr">
              <a:buNone/>
            </a:pPr>
            <a:r>
              <a:rPr lang="en-US" sz="2300" b="1" dirty="0">
                <a:solidFill>
                  <a:schemeClr val="tx1"/>
                </a:solidFill>
                <a:latin typeface="Proxima Nova Medium" panose="02000506030000020004" pitchFamily="2" charset="0"/>
              </a:rPr>
              <a:t> </a:t>
            </a:r>
          </a:p>
          <a:p>
            <a:pPr marL="0" indent="0">
              <a:buNone/>
            </a:pPr>
            <a:r>
              <a:rPr lang="en-US" sz="2300" b="1" dirty="0">
                <a:solidFill>
                  <a:schemeClr val="tx1"/>
                </a:solidFill>
                <a:latin typeface="Proxima Nova Medium" panose="02000506030000020004" pitchFamily="2" charset="0"/>
              </a:rPr>
              <a:t>Direct - </a:t>
            </a:r>
            <a:r>
              <a:rPr lang="en-US" sz="2300" dirty="0">
                <a:solidFill>
                  <a:schemeClr val="tx1"/>
                </a:solidFill>
                <a:latin typeface="Proxima Nova Medium" panose="02000506030000020004" pitchFamily="2" charset="0"/>
              </a:rPr>
              <a:t>use language focusing on you</a:t>
            </a:r>
          </a:p>
          <a:p>
            <a:pPr marL="0" indent="0">
              <a:buNone/>
            </a:pPr>
            <a:r>
              <a:rPr lang="en-US" sz="2300" dirty="0">
                <a:solidFill>
                  <a:schemeClr val="tx1"/>
                </a:solidFill>
                <a:latin typeface="Proxima Nova Medium" panose="02000506030000020004" pitchFamily="2" charset="0"/>
              </a:rPr>
              <a:t> I care, I feel, I see, I want, I will</a:t>
            </a:r>
          </a:p>
          <a:p>
            <a:pPr marL="0" indent="0">
              <a:buNone/>
            </a:pPr>
            <a:endParaRPr lang="en-US" sz="2300" dirty="0">
              <a:solidFill>
                <a:schemeClr val="tx1"/>
              </a:solidFill>
              <a:latin typeface="Proxima Nova Medium" panose="02000506030000020004" pitchFamily="2" charset="0"/>
            </a:endParaRPr>
          </a:p>
          <a:p>
            <a:pPr marL="0" indent="0">
              <a:buNone/>
            </a:pPr>
            <a:r>
              <a:rPr lang="en-US" sz="2300" b="1" dirty="0">
                <a:solidFill>
                  <a:schemeClr val="tx1"/>
                </a:solidFill>
                <a:latin typeface="Proxima Nova Medium" panose="02000506030000020004" pitchFamily="2" charset="0"/>
              </a:rPr>
              <a:t>Delegate -</a:t>
            </a:r>
            <a:r>
              <a:rPr lang="en-US" sz="2300" dirty="0">
                <a:solidFill>
                  <a:schemeClr val="tx1"/>
                </a:solidFill>
                <a:latin typeface="Proxima Nova Medium" panose="02000506030000020004" pitchFamily="2" charset="0"/>
              </a:rPr>
              <a:t> It’s never too late to delegate and submit a concern</a:t>
            </a:r>
          </a:p>
          <a:p>
            <a:pPr marL="0" indent="0">
              <a:buNone/>
            </a:pPr>
            <a:r>
              <a:rPr lang="en-US" sz="2300" dirty="0">
                <a:solidFill>
                  <a:schemeClr val="tx1"/>
                </a:solidFill>
                <a:latin typeface="Proxima Nova Medium" panose="02000506030000020004" pitchFamily="2" charset="0"/>
              </a:rPr>
              <a:t>LSU Cares: lsu.edu/</a:t>
            </a:r>
            <a:r>
              <a:rPr lang="en-US" sz="2300" dirty="0" err="1">
                <a:solidFill>
                  <a:schemeClr val="tx1"/>
                </a:solidFill>
                <a:latin typeface="Proxima Nova Medium" panose="02000506030000020004" pitchFamily="2" charset="0"/>
              </a:rPr>
              <a:t>lsucares</a:t>
            </a:r>
            <a:r>
              <a:rPr lang="en-US" sz="2300" dirty="0">
                <a:solidFill>
                  <a:schemeClr val="tx1"/>
                </a:solidFill>
                <a:latin typeface="Proxima Nova Medium" panose="02000506030000020004" pitchFamily="2" charset="0"/>
              </a:rPr>
              <a:t> </a:t>
            </a:r>
          </a:p>
          <a:p>
            <a:pPr marL="0" indent="0">
              <a:buNone/>
            </a:pPr>
            <a:endParaRPr lang="en-US" sz="2300" dirty="0">
              <a:solidFill>
                <a:schemeClr val="tx1"/>
              </a:solidFill>
              <a:latin typeface="Proxima Nova Medium" panose="02000506030000020004" pitchFamily="2" charset="0"/>
            </a:endParaRPr>
          </a:p>
          <a:p>
            <a:pPr marL="0" indent="0">
              <a:buNone/>
            </a:pPr>
            <a:r>
              <a:rPr lang="en-US" sz="2300" b="1" dirty="0">
                <a:solidFill>
                  <a:schemeClr val="tx1"/>
                </a:solidFill>
                <a:latin typeface="Proxima Nova Medium" panose="02000506030000020004" pitchFamily="2" charset="0"/>
              </a:rPr>
              <a:t>Distract - </a:t>
            </a:r>
            <a:r>
              <a:rPr lang="en-US" sz="2300" dirty="0">
                <a:solidFill>
                  <a:schemeClr val="tx1"/>
                </a:solidFill>
                <a:latin typeface="Proxima Nova Medium" panose="02000506030000020004" pitchFamily="2" charset="0"/>
              </a:rPr>
              <a:t>Think of ways to indirectly interrupt the situation by asking for help </a:t>
            </a:r>
          </a:p>
          <a:p>
            <a:pPr marL="0" indent="0">
              <a:buNone/>
            </a:pPr>
            <a:endParaRPr lang="en-US" sz="2300" dirty="0">
              <a:solidFill>
                <a:schemeClr val="tx1"/>
              </a:solidFill>
              <a:latin typeface="Proxima Nova Medium" panose="02000506030000020004" pitchFamily="2" charset="0"/>
            </a:endParaRPr>
          </a:p>
        </p:txBody>
      </p:sp>
    </p:spTree>
    <p:extLst>
      <p:ext uri="{BB962C8B-B14F-4D97-AF65-F5344CB8AC3E}">
        <p14:creationId xmlns:p14="http://schemas.microsoft.com/office/powerpoint/2010/main" val="43676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482565"/>
            <a:ext cx="7772400" cy="1362075"/>
          </a:xfrm>
        </p:spPr>
        <p:txBody>
          <a:bodyPr>
            <a:normAutofit/>
          </a:bodyPr>
          <a:lstStyle/>
          <a:p>
            <a:pPr algn="ctr"/>
            <a:r>
              <a:rPr lang="en-US" sz="5000" cap="none" dirty="0">
                <a:solidFill>
                  <a:schemeClr val="tx1"/>
                </a:solidFill>
                <a:latin typeface="Proxima Nova Medium" panose="02000506030000020004"/>
              </a:rPr>
              <a:t>Hazing</a:t>
            </a:r>
          </a:p>
        </p:txBody>
      </p:sp>
    </p:spTree>
    <p:extLst>
      <p:ext uri="{BB962C8B-B14F-4D97-AF65-F5344CB8AC3E}">
        <p14:creationId xmlns:p14="http://schemas.microsoft.com/office/powerpoint/2010/main" val="3904277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6098" y="117382"/>
            <a:ext cx="2601912" cy="5113642"/>
          </a:xfrm>
        </p:spPr>
        <p:txBody>
          <a:bodyPr>
            <a:normAutofit fontScale="90000"/>
          </a:bodyPr>
          <a:lstStyle/>
          <a:p>
            <a:r>
              <a:rPr lang="en-US" sz="40000" b="1" dirty="0">
                <a:solidFill>
                  <a:srgbClr val="5928A8"/>
                </a:solidFill>
                <a:latin typeface="Proxima Nova" panose="02000506030000020004" pitchFamily="2" charset="0"/>
              </a:rPr>
              <a:t>5</a:t>
            </a:r>
          </a:p>
        </p:txBody>
      </p:sp>
      <p:sp>
        <p:nvSpPr>
          <p:cNvPr id="3" name="Text Placeholder 2"/>
          <p:cNvSpPr>
            <a:spLocks noGrp="1"/>
          </p:cNvSpPr>
          <p:nvPr>
            <p:ph type="body" idx="1"/>
          </p:nvPr>
        </p:nvSpPr>
        <p:spPr>
          <a:xfrm>
            <a:off x="3334215" y="4073345"/>
            <a:ext cx="5497551" cy="1536666"/>
          </a:xfrm>
        </p:spPr>
        <p:txBody>
          <a:bodyPr>
            <a:normAutofit/>
          </a:bodyPr>
          <a:lstStyle/>
          <a:p>
            <a:pPr algn="ctr"/>
            <a:r>
              <a:rPr lang="en-US" sz="3500" dirty="0">
                <a:solidFill>
                  <a:schemeClr val="tx1"/>
                </a:solidFill>
                <a:latin typeface="Proxima Nova Medium" panose="02000506030000020004" pitchFamily="2" charset="0"/>
              </a:rPr>
              <a:t>Decide to INTERVENE</a:t>
            </a:r>
          </a:p>
        </p:txBody>
      </p:sp>
      <p:pic>
        <p:nvPicPr>
          <p:cNvPr id="5" name="Picture 4" descr="Do something.">
            <a:extLst>
              <a:ext uri="{FF2B5EF4-FFF2-40B4-BE49-F238E27FC236}">
                <a16:creationId xmlns:a16="http://schemas.microsoft.com/office/drawing/2014/main" id="{715C1366-4442-9F4C-9259-561E1C97D5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3570050" cy="6176855"/>
          </a:xfrm>
          <a:prstGeom prst="rect">
            <a:avLst/>
          </a:prstGeom>
        </p:spPr>
      </p:pic>
    </p:spTree>
    <p:extLst>
      <p:ext uri="{BB962C8B-B14F-4D97-AF65-F5344CB8AC3E}">
        <p14:creationId xmlns:p14="http://schemas.microsoft.com/office/powerpoint/2010/main" val="1687436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852"/>
            <a:ext cx="8229600" cy="1143000"/>
          </a:xfrm>
        </p:spPr>
        <p:txBody>
          <a:bodyPr>
            <a:normAutofit/>
          </a:bodyPr>
          <a:lstStyle/>
          <a:p>
            <a:r>
              <a:rPr lang="en-US" sz="3500" b="1" dirty="0">
                <a:solidFill>
                  <a:schemeClr val="tx1"/>
                </a:solidFill>
                <a:latin typeface="Proxima Nova Medium" panose="02000506030000020004" pitchFamily="2" charset="0"/>
              </a:rPr>
              <a:t>LSU Amnesty Policy</a:t>
            </a:r>
            <a:endParaRPr lang="en-US" sz="3500" dirty="0">
              <a:solidFill>
                <a:schemeClr val="tx1"/>
              </a:solidFill>
            </a:endParaRPr>
          </a:p>
        </p:txBody>
      </p:sp>
      <p:sp>
        <p:nvSpPr>
          <p:cNvPr id="3" name="Content Placeholder 2"/>
          <p:cNvSpPr>
            <a:spLocks noGrp="1"/>
          </p:cNvSpPr>
          <p:nvPr>
            <p:ph idx="1"/>
          </p:nvPr>
        </p:nvSpPr>
        <p:spPr>
          <a:xfrm>
            <a:off x="457200" y="1162050"/>
            <a:ext cx="8229600" cy="4525963"/>
          </a:xfrm>
        </p:spPr>
        <p:txBody>
          <a:bodyPr/>
          <a:lstStyle/>
          <a:p>
            <a:pPr marL="0" indent="0">
              <a:buNone/>
            </a:pPr>
            <a:r>
              <a:rPr lang="en-US" sz="2300" dirty="0">
                <a:solidFill>
                  <a:schemeClr val="tx1"/>
                </a:solidFill>
                <a:latin typeface="Proxima Nova Medium" panose="02000506030000020004" pitchFamily="2" charset="0"/>
              </a:rPr>
              <a:t>Promote action in an emergency</a:t>
            </a:r>
          </a:p>
          <a:p>
            <a:r>
              <a:rPr lang="en-US" sz="2300" dirty="0">
                <a:solidFill>
                  <a:schemeClr val="tx1"/>
                </a:solidFill>
                <a:latin typeface="Proxima Nova Medium" panose="02000506030000020004" pitchFamily="2" charset="0"/>
              </a:rPr>
              <a:t>call 911</a:t>
            </a:r>
          </a:p>
          <a:p>
            <a:r>
              <a:rPr lang="en-US" sz="2300" dirty="0">
                <a:solidFill>
                  <a:schemeClr val="tx1"/>
                </a:solidFill>
                <a:latin typeface="Proxima Nova Medium" panose="02000506030000020004" pitchFamily="2" charset="0"/>
              </a:rPr>
              <a:t>remain with student </a:t>
            </a:r>
          </a:p>
          <a:p>
            <a:r>
              <a:rPr lang="en-US" sz="2300" dirty="0">
                <a:solidFill>
                  <a:schemeClr val="tx1"/>
                </a:solidFill>
                <a:latin typeface="Proxima Nova Medium" panose="02000506030000020004" pitchFamily="2" charset="0"/>
              </a:rPr>
              <a:t>cooperate with officials during and after</a:t>
            </a:r>
          </a:p>
          <a:p>
            <a:pPr marL="0" indent="0">
              <a:buNone/>
            </a:pPr>
            <a:endParaRPr lang="en-US" sz="2300" dirty="0">
              <a:solidFill>
                <a:schemeClr val="tx1"/>
              </a:solidFill>
              <a:latin typeface="Proxima Nova Medium" panose="02000506030000020004" pitchFamily="2" charset="0"/>
            </a:endParaRPr>
          </a:p>
          <a:p>
            <a:pPr marL="0" indent="0">
              <a:buNone/>
            </a:pPr>
            <a:r>
              <a:rPr lang="en-US" sz="2300" dirty="0">
                <a:solidFill>
                  <a:schemeClr val="tx1"/>
                </a:solidFill>
                <a:latin typeface="Proxima Nova Medium" panose="02000506030000020004" pitchFamily="2" charset="0"/>
              </a:rPr>
              <a:t>Medical vs Non-Medical</a:t>
            </a:r>
          </a:p>
          <a:p>
            <a:pPr marL="457200" lvl="1" indent="0">
              <a:buNone/>
            </a:pPr>
            <a:r>
              <a:rPr lang="en-US" sz="2300" dirty="0">
                <a:solidFill>
                  <a:schemeClr val="tx1"/>
                </a:solidFill>
                <a:latin typeface="Proxima Nova Medium" panose="02000506030000020004" pitchFamily="2" charset="0"/>
              </a:rPr>
              <a:t>Report prior to the incident</a:t>
            </a:r>
          </a:p>
          <a:p>
            <a:pPr marL="457200" lvl="1" indent="0">
              <a:buNone/>
            </a:pPr>
            <a:r>
              <a:rPr lang="en-US" sz="2300" dirty="0">
                <a:solidFill>
                  <a:schemeClr val="tx1"/>
                </a:solidFill>
                <a:latin typeface="Proxima Nova Medium" panose="02000506030000020004" pitchFamily="2" charset="0"/>
              </a:rPr>
              <a:t>Cooperate with officials during and after</a:t>
            </a:r>
          </a:p>
          <a:p>
            <a:pPr marL="457200" lvl="1" indent="0">
              <a:buNone/>
            </a:pPr>
            <a:endParaRPr lang="en-US" sz="2300" b="1" dirty="0">
              <a:solidFill>
                <a:schemeClr val="tx1"/>
              </a:solidFill>
              <a:latin typeface="Proxima Nova Medium" panose="02000506030000020004" pitchFamily="2" charset="0"/>
            </a:endParaRPr>
          </a:p>
          <a:p>
            <a:pPr marL="457200" lvl="1" indent="0">
              <a:buNone/>
            </a:pPr>
            <a:r>
              <a:rPr lang="en-US" sz="2300" b="1" dirty="0">
                <a:solidFill>
                  <a:schemeClr val="tx1"/>
                </a:solidFill>
                <a:latin typeface="Proxima Nova Medium" panose="02000506030000020004" pitchFamily="2" charset="0"/>
              </a:rPr>
              <a:t>Amnesty is not Immunity</a:t>
            </a:r>
          </a:p>
          <a:p>
            <a:pPr marL="0" indent="0">
              <a:buNone/>
            </a:pPr>
            <a:endParaRPr lang="en-US" sz="2300" dirty="0">
              <a:solidFill>
                <a:schemeClr val="tx1"/>
              </a:solidFill>
              <a:latin typeface="Proxima Nova Medium" panose="02000506030000020004" pitchFamily="2" charset="0"/>
            </a:endParaRPr>
          </a:p>
        </p:txBody>
      </p:sp>
    </p:spTree>
    <p:extLst>
      <p:ext uri="{BB962C8B-B14F-4D97-AF65-F5344CB8AC3E}">
        <p14:creationId xmlns:p14="http://schemas.microsoft.com/office/powerpoint/2010/main" val="2097953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035" y="332026"/>
            <a:ext cx="8229600" cy="1143000"/>
          </a:xfrm>
        </p:spPr>
        <p:txBody>
          <a:bodyPr/>
          <a:lstStyle/>
          <a:p>
            <a:r>
              <a:rPr lang="en-US" b="1" dirty="0">
                <a:solidFill>
                  <a:schemeClr val="tx1"/>
                </a:solidFill>
                <a:latin typeface="Proxima Nova Medium" panose="02000506030000020004"/>
              </a:rPr>
              <a:t>Andrew</a:t>
            </a:r>
          </a:p>
        </p:txBody>
      </p:sp>
      <p:sp>
        <p:nvSpPr>
          <p:cNvPr id="3" name="Content Placeholder 2"/>
          <p:cNvSpPr>
            <a:spLocks noGrp="1"/>
          </p:cNvSpPr>
          <p:nvPr>
            <p:ph idx="1"/>
          </p:nvPr>
        </p:nvSpPr>
        <p:spPr>
          <a:xfrm>
            <a:off x="490035" y="1343025"/>
            <a:ext cx="8229600" cy="4525963"/>
          </a:xfrm>
        </p:spPr>
        <p:txBody>
          <a:bodyPr>
            <a:normAutofit/>
          </a:bodyPr>
          <a:lstStyle/>
          <a:p>
            <a:pPr marL="0" indent="0">
              <a:buNone/>
            </a:pPr>
            <a:r>
              <a:rPr lang="en-US" sz="2300" dirty="0">
                <a:solidFill>
                  <a:schemeClr val="tx1"/>
                </a:solidFill>
                <a:latin typeface="Proxima Nova Medium" panose="02000506030000020004" pitchFamily="2" charset="0"/>
              </a:rPr>
              <a:t>Andrew, your friend, is finally transferring to LSU this fall. You are excited to have him back in Baton Rouge after a year of him being in New Orleans. He has decided to join your student group since he didn’t get involved at his other school. </a:t>
            </a:r>
          </a:p>
          <a:p>
            <a:pPr marL="0" indent="0">
              <a:buNone/>
            </a:pPr>
            <a:endParaRPr lang="en-US" sz="2300" dirty="0">
              <a:solidFill>
                <a:schemeClr val="tx1"/>
              </a:solidFill>
              <a:latin typeface="Proxima Nova Medium" panose="02000506030000020004" pitchFamily="2" charset="0"/>
            </a:endParaRPr>
          </a:p>
          <a:p>
            <a:pPr marL="0" indent="0">
              <a:buNone/>
            </a:pPr>
            <a:r>
              <a:rPr lang="en-US" sz="2300" dirty="0">
                <a:solidFill>
                  <a:schemeClr val="tx1"/>
                </a:solidFill>
                <a:latin typeface="Proxima Nova Medium" panose="02000506030000020004" pitchFamily="2" charset="0"/>
              </a:rPr>
              <a:t>A few weeks after joining your org, Andrew stops answering his phone after 9 pm and doesn’t call you back until the next morning. You know that he’s most likely with new friends from the org, but can’t stop thinking about what he’s doing and if he’s ok. After a few nights of this you ask him to come over the next morning. When you see him, he looks pale, doesn’t have an appetite and has visible bruises on his arms. </a:t>
            </a:r>
          </a:p>
          <a:p>
            <a:pPr marL="0" indent="0">
              <a:buNone/>
            </a:pPr>
            <a:endParaRPr lang="en-US" sz="2300" dirty="0">
              <a:solidFill>
                <a:schemeClr val="tx1"/>
              </a:solidFill>
              <a:latin typeface="Proxima Nova Medium" panose="02000506030000020004" pitchFamily="2" charset="0"/>
            </a:endParaRPr>
          </a:p>
          <a:p>
            <a:pPr marL="0" indent="0">
              <a:buNone/>
            </a:pPr>
            <a:endParaRPr lang="en-US" sz="2300" dirty="0">
              <a:solidFill>
                <a:schemeClr val="tx1"/>
              </a:solidFill>
            </a:endParaRPr>
          </a:p>
        </p:txBody>
      </p:sp>
    </p:spTree>
    <p:extLst>
      <p:ext uri="{BB962C8B-B14F-4D97-AF65-F5344CB8AC3E}">
        <p14:creationId xmlns:p14="http://schemas.microsoft.com/office/powerpoint/2010/main" val="3734331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962" y="206852"/>
            <a:ext cx="8229600" cy="1143000"/>
          </a:xfrm>
        </p:spPr>
        <p:txBody>
          <a:bodyPr>
            <a:normAutofit/>
          </a:bodyPr>
          <a:lstStyle/>
          <a:p>
            <a:r>
              <a:rPr lang="en-US" sz="3500" b="1" dirty="0">
                <a:solidFill>
                  <a:schemeClr val="tx1"/>
                </a:solidFill>
                <a:latin typeface="Proxima Nova Medium" panose="02000506030000020004" pitchFamily="2" charset="0"/>
              </a:rPr>
              <a:t>The True Value of Intervening</a:t>
            </a:r>
            <a:endParaRPr lang="en-US" sz="3500" dirty="0">
              <a:solidFill>
                <a:schemeClr val="tx1"/>
              </a:solidFill>
            </a:endParaRPr>
          </a:p>
        </p:txBody>
      </p:sp>
      <p:sp>
        <p:nvSpPr>
          <p:cNvPr id="3" name="Content Placeholder 2"/>
          <p:cNvSpPr>
            <a:spLocks noGrp="1"/>
          </p:cNvSpPr>
          <p:nvPr>
            <p:ph idx="1"/>
          </p:nvPr>
        </p:nvSpPr>
        <p:spPr>
          <a:xfrm>
            <a:off x="444962" y="1151861"/>
            <a:ext cx="8229600" cy="4525963"/>
          </a:xfrm>
        </p:spPr>
        <p:txBody>
          <a:bodyPr>
            <a:normAutofit/>
          </a:bodyPr>
          <a:lstStyle/>
          <a:p>
            <a:pPr marL="0" indent="0">
              <a:buNone/>
            </a:pPr>
            <a:r>
              <a:rPr lang="en-US" sz="2300" b="1" dirty="0">
                <a:solidFill>
                  <a:schemeClr val="tx1"/>
                </a:solidFill>
                <a:latin typeface="Proxima Nova Medium" panose="02000506030000020004" pitchFamily="2" charset="0"/>
              </a:rPr>
              <a:t>Bystander Intervention </a:t>
            </a:r>
            <a:r>
              <a:rPr lang="en-US" sz="2300" dirty="0">
                <a:solidFill>
                  <a:schemeClr val="tx1"/>
                </a:solidFill>
                <a:latin typeface="Proxima Nova Medium" panose="02000506030000020004" pitchFamily="2" charset="0"/>
              </a:rPr>
              <a:t>can create a sense of trust and peer accountability in your organization and in the community; the true foundation of </a:t>
            </a:r>
            <a:r>
              <a:rPr lang="en-US" sz="2300" b="1" dirty="0">
                <a:solidFill>
                  <a:schemeClr val="tx1"/>
                </a:solidFill>
                <a:latin typeface="Proxima Nova Medium" panose="02000506030000020004" pitchFamily="2" charset="0"/>
              </a:rPr>
              <a:t>leadership.</a:t>
            </a:r>
          </a:p>
          <a:p>
            <a:endParaRPr lang="en-US" sz="2300" dirty="0">
              <a:solidFill>
                <a:schemeClr val="tx1"/>
              </a:solidFill>
            </a:endParaRPr>
          </a:p>
        </p:txBody>
      </p:sp>
    </p:spTree>
    <p:extLst>
      <p:ext uri="{BB962C8B-B14F-4D97-AF65-F5344CB8AC3E}">
        <p14:creationId xmlns:p14="http://schemas.microsoft.com/office/powerpoint/2010/main" val="3482912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855"/>
            <a:ext cx="8229600" cy="1143000"/>
          </a:xfrm>
        </p:spPr>
        <p:txBody>
          <a:bodyPr>
            <a:normAutofit/>
          </a:bodyPr>
          <a:lstStyle/>
          <a:p>
            <a:r>
              <a:rPr lang="en-US" sz="3500" b="1" dirty="0">
                <a:solidFill>
                  <a:schemeClr val="tx1"/>
                </a:solidFill>
                <a:latin typeface="Proxima Nova Medium" panose="02000506030000020004"/>
              </a:rPr>
              <a:t>Resources</a:t>
            </a:r>
          </a:p>
        </p:txBody>
      </p:sp>
      <p:sp>
        <p:nvSpPr>
          <p:cNvPr id="3" name="Content Placeholder 2"/>
          <p:cNvSpPr>
            <a:spLocks noGrp="1"/>
          </p:cNvSpPr>
          <p:nvPr>
            <p:ph idx="1"/>
          </p:nvPr>
        </p:nvSpPr>
        <p:spPr>
          <a:xfrm>
            <a:off x="593755" y="1278731"/>
            <a:ext cx="8229600" cy="4525963"/>
          </a:xfrm>
        </p:spPr>
        <p:txBody>
          <a:bodyPr>
            <a:normAutofit/>
          </a:bodyPr>
          <a:lstStyle/>
          <a:p>
            <a:pPr marL="457200" indent="-457200">
              <a:buFont typeface="Arial" panose="020B0604020202020204" pitchFamily="34" charset="0"/>
              <a:buChar char="•"/>
            </a:pPr>
            <a:r>
              <a:rPr lang="en-US" sz="2300" dirty="0">
                <a:solidFill>
                  <a:schemeClr val="tx1"/>
                </a:solidFill>
                <a:latin typeface="Proxima Nova Medium" panose="02000506030000020004" pitchFamily="2" charset="0"/>
              </a:rPr>
              <a:t>LSU Police - </a:t>
            </a:r>
            <a:r>
              <a:rPr lang="en-US" sz="2300" dirty="0">
                <a:solidFill>
                  <a:schemeClr val="tx1"/>
                </a:solidFill>
                <a:latin typeface="Proxima Nova Medium" panose="02000506030000020004" pitchFamily="2" charset="0"/>
                <a:hlinkClick r:id="rId3"/>
              </a:rPr>
              <a:t>https://sites01.lsu.edu/wp/lsupd/</a:t>
            </a:r>
            <a:endParaRPr lang="en-US" sz="2300" dirty="0">
              <a:solidFill>
                <a:schemeClr val="tx1"/>
              </a:solidFill>
              <a:latin typeface="Proxima Nova Medium" panose="02000506030000020004" pitchFamily="2" charset="0"/>
            </a:endParaRPr>
          </a:p>
          <a:p>
            <a:pPr marL="457200" indent="-457200">
              <a:buFont typeface="Arial" panose="020B0604020202020204" pitchFamily="34" charset="0"/>
              <a:buChar char="•"/>
            </a:pPr>
            <a:r>
              <a:rPr lang="en-US" sz="2300" dirty="0">
                <a:solidFill>
                  <a:schemeClr val="tx1"/>
                </a:solidFill>
                <a:latin typeface="Proxima Nova Medium" panose="02000506030000020004" pitchFamily="2" charset="0"/>
              </a:rPr>
              <a:t>Download LSU Shield – </a:t>
            </a:r>
            <a:r>
              <a:rPr lang="en-US" sz="2300" dirty="0">
                <a:solidFill>
                  <a:schemeClr val="tx1"/>
                </a:solidFill>
                <a:latin typeface="Proxima Nova Medium" panose="02000506030000020004" pitchFamily="2" charset="0"/>
                <a:hlinkClick r:id="rId4"/>
              </a:rPr>
              <a:t>www.lsu.edu/lsu/police/safety/shield.php</a:t>
            </a:r>
            <a:r>
              <a:rPr lang="en-US" sz="2300" dirty="0">
                <a:solidFill>
                  <a:schemeClr val="tx1"/>
                </a:solidFill>
                <a:latin typeface="Proxima Nova Medium" panose="02000506030000020004" pitchFamily="2" charset="0"/>
              </a:rPr>
              <a:t> </a:t>
            </a:r>
          </a:p>
          <a:p>
            <a:pPr marL="457200" indent="-457200">
              <a:buFont typeface="Arial" panose="020B0604020202020204" pitchFamily="34" charset="0"/>
              <a:buChar char="•"/>
            </a:pPr>
            <a:r>
              <a:rPr lang="en-US" sz="2300" dirty="0">
                <a:solidFill>
                  <a:schemeClr val="tx1"/>
                </a:solidFill>
                <a:latin typeface="Proxima Nova Medium" panose="02000506030000020004" pitchFamily="2" charset="0"/>
              </a:rPr>
              <a:t>LSU Cares – </a:t>
            </a:r>
            <a:r>
              <a:rPr lang="en-US" sz="2300" dirty="0">
                <a:solidFill>
                  <a:schemeClr val="tx1"/>
                </a:solidFill>
                <a:latin typeface="Proxima Nova Medium" panose="02000506030000020004" pitchFamily="2" charset="0"/>
                <a:hlinkClick r:id="rId5"/>
              </a:rPr>
              <a:t>www.lsu.edu/lsucares</a:t>
            </a:r>
            <a:endParaRPr lang="en-US" sz="2300" dirty="0">
              <a:solidFill>
                <a:schemeClr val="tx1"/>
              </a:solidFill>
              <a:latin typeface="Proxima Nova Medium" panose="02000506030000020004" pitchFamily="2" charset="0"/>
            </a:endParaRPr>
          </a:p>
          <a:p>
            <a:pPr marL="457200" indent="-457200">
              <a:buFont typeface="Arial" panose="020B0604020202020204" pitchFamily="34" charset="0"/>
              <a:buChar char="•"/>
            </a:pPr>
            <a:r>
              <a:rPr lang="en-US" sz="2300" dirty="0">
                <a:solidFill>
                  <a:schemeClr val="tx1"/>
                </a:solidFill>
                <a:latin typeface="Proxima Nova Medium" panose="02000506030000020004" pitchFamily="2" charset="0"/>
              </a:rPr>
              <a:t>We’re Committed – </a:t>
            </a:r>
            <a:r>
              <a:rPr lang="en-US" sz="2300" dirty="0">
                <a:solidFill>
                  <a:schemeClr val="tx1"/>
                </a:solidFill>
                <a:latin typeface="Proxima Nova Medium" panose="02000506030000020004" pitchFamily="2" charset="0"/>
                <a:hlinkClick r:id="rId6"/>
              </a:rPr>
              <a:t>www.lsu.edu/werecommitted</a:t>
            </a:r>
            <a:endParaRPr lang="en-US" sz="2300" dirty="0">
              <a:solidFill>
                <a:schemeClr val="tx1"/>
              </a:solidFill>
              <a:latin typeface="Proxima Nova Medium" panose="02000506030000020004" pitchFamily="2" charset="0"/>
            </a:endParaRPr>
          </a:p>
          <a:p>
            <a:pPr marL="457200" indent="-457200">
              <a:buFont typeface="Arial" panose="020B0604020202020204" pitchFamily="34" charset="0"/>
              <a:buChar char="•"/>
            </a:pPr>
            <a:r>
              <a:rPr lang="en-US" sz="2300" dirty="0">
                <a:solidFill>
                  <a:schemeClr val="tx1"/>
                </a:solidFill>
                <a:latin typeface="Proxima Nova Medium" panose="02000506030000020004" pitchFamily="2" charset="0"/>
              </a:rPr>
              <a:t>Lighthouse Program – </a:t>
            </a:r>
            <a:r>
              <a:rPr lang="en-US" sz="2300" dirty="0">
                <a:solidFill>
                  <a:schemeClr val="tx1"/>
                </a:solidFill>
                <a:latin typeface="Proxima Nova Medium" panose="02000506030000020004" pitchFamily="2" charset="0"/>
                <a:hlinkClick r:id="rId7"/>
              </a:rPr>
              <a:t>www.lsu.edu/lighthouse</a:t>
            </a:r>
            <a:r>
              <a:rPr lang="en-US" sz="2300" dirty="0">
                <a:solidFill>
                  <a:schemeClr val="tx1"/>
                </a:solidFill>
                <a:latin typeface="Proxima Nova Medium" panose="02000506030000020004" pitchFamily="2" charset="0"/>
              </a:rPr>
              <a:t> </a:t>
            </a:r>
          </a:p>
          <a:p>
            <a:pPr marL="457200" indent="-457200">
              <a:buFont typeface="Arial" panose="020B0604020202020204" pitchFamily="34" charset="0"/>
              <a:buChar char="•"/>
            </a:pPr>
            <a:r>
              <a:rPr lang="en-US" sz="2300" dirty="0">
                <a:solidFill>
                  <a:schemeClr val="tx1"/>
                </a:solidFill>
                <a:latin typeface="Proxima Nova Medium" panose="02000506030000020004" pitchFamily="2" charset="0"/>
              </a:rPr>
              <a:t>Student Health Center – </a:t>
            </a:r>
            <a:r>
              <a:rPr lang="en-US" sz="2300" dirty="0">
                <a:solidFill>
                  <a:schemeClr val="tx1"/>
                </a:solidFill>
                <a:latin typeface="Proxima Nova Medium" panose="02000506030000020004" pitchFamily="2" charset="0"/>
                <a:hlinkClick r:id="rId8"/>
              </a:rPr>
              <a:t>www.lsu.edu/shc</a:t>
            </a:r>
            <a:endParaRPr lang="en-US" sz="2300" dirty="0">
              <a:solidFill>
                <a:schemeClr val="tx1"/>
              </a:solidFill>
              <a:latin typeface="Proxima Nova Medium" panose="02000506030000020004" pitchFamily="2" charset="0"/>
            </a:endParaRPr>
          </a:p>
          <a:p>
            <a:endParaRPr lang="en-US" sz="2300" dirty="0">
              <a:solidFill>
                <a:schemeClr val="tx1"/>
              </a:solidFill>
              <a:latin typeface="Proxima Nova Medium" panose="02000506030000020004" pitchFamily="2" charset="0"/>
            </a:endParaRPr>
          </a:p>
          <a:p>
            <a:endParaRPr lang="en-US" sz="2300" dirty="0">
              <a:solidFill>
                <a:schemeClr val="tx1"/>
              </a:solidFill>
            </a:endParaRPr>
          </a:p>
        </p:txBody>
      </p:sp>
    </p:spTree>
    <p:extLst>
      <p:ext uri="{BB962C8B-B14F-4D97-AF65-F5344CB8AC3E}">
        <p14:creationId xmlns:p14="http://schemas.microsoft.com/office/powerpoint/2010/main" val="2390875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962" y="277575"/>
            <a:ext cx="8229600" cy="1143000"/>
          </a:xfrm>
        </p:spPr>
        <p:txBody>
          <a:bodyPr>
            <a:normAutofit/>
          </a:bodyPr>
          <a:lstStyle/>
          <a:p>
            <a:r>
              <a:rPr lang="en-US" sz="3500" b="1" dirty="0">
                <a:solidFill>
                  <a:schemeClr val="tx1"/>
                </a:solidFill>
                <a:latin typeface="Proxima Nova Medium" panose="02000506030000020004"/>
              </a:rPr>
              <a:t>Report Hazing</a:t>
            </a:r>
          </a:p>
        </p:txBody>
      </p:sp>
      <p:sp>
        <p:nvSpPr>
          <p:cNvPr id="4" name="Content Placeholder 3"/>
          <p:cNvSpPr>
            <a:spLocks noGrp="1"/>
          </p:cNvSpPr>
          <p:nvPr>
            <p:ph idx="1"/>
          </p:nvPr>
        </p:nvSpPr>
        <p:spPr>
          <a:xfrm>
            <a:off x="331940" y="1270676"/>
            <a:ext cx="8229600" cy="4525963"/>
          </a:xfrm>
        </p:spPr>
        <p:txBody>
          <a:bodyPr>
            <a:normAutofit/>
          </a:bodyPr>
          <a:lstStyle/>
          <a:p>
            <a:pPr marL="0" indent="0" algn="ctr">
              <a:buNone/>
            </a:pPr>
            <a:r>
              <a:rPr lang="en-US" sz="2300" dirty="0">
                <a:solidFill>
                  <a:schemeClr val="tx1"/>
                </a:solidFill>
                <a:latin typeface="Proxima Nova Medium" panose="02000506030000020004" pitchFamily="2" charset="0"/>
              </a:rPr>
              <a:t>Visit the LSU Hazing Website</a:t>
            </a:r>
          </a:p>
          <a:p>
            <a:pPr marL="0" indent="0" algn="ctr">
              <a:buNone/>
            </a:pPr>
            <a:r>
              <a:rPr lang="en-US" sz="2300" dirty="0">
                <a:solidFill>
                  <a:schemeClr val="tx1"/>
                </a:solidFill>
                <a:latin typeface="Proxima Nova Medium" panose="02000506030000020004" pitchFamily="2" charset="0"/>
                <a:hlinkClick r:id="rId3"/>
              </a:rPr>
              <a:t>www.lsu.edu/hazing</a:t>
            </a:r>
            <a:endParaRPr lang="en-US" sz="2300" dirty="0">
              <a:solidFill>
                <a:schemeClr val="tx1"/>
              </a:solidFill>
              <a:latin typeface="Proxima Nova Medium" panose="02000506030000020004" pitchFamily="2" charset="0"/>
            </a:endParaRPr>
          </a:p>
          <a:p>
            <a:pPr marL="0" indent="0" algn="ctr">
              <a:buNone/>
            </a:pPr>
            <a:endParaRPr lang="en-US" sz="2300" dirty="0">
              <a:solidFill>
                <a:schemeClr val="tx1"/>
              </a:solidFill>
              <a:latin typeface="Proxima Nova Medium" panose="02000506030000020004" pitchFamily="2" charset="0"/>
            </a:endParaRPr>
          </a:p>
          <a:p>
            <a:pPr marL="0" indent="0" algn="ctr">
              <a:buNone/>
            </a:pPr>
            <a:r>
              <a:rPr lang="en-US" sz="2300" dirty="0">
                <a:solidFill>
                  <a:schemeClr val="tx1"/>
                </a:solidFill>
                <a:latin typeface="Proxima Nova Medium" panose="02000506030000020004" pitchFamily="2" charset="0"/>
              </a:rPr>
              <a:t>To report a dangerous instance of hazing currently underway or anticipated to occur, call LSU Police at 911 or 225-578-3231 for an immediate response.</a:t>
            </a:r>
          </a:p>
          <a:p>
            <a:pPr marL="0" indent="0">
              <a:buNone/>
            </a:pPr>
            <a:endParaRPr lang="en-US" sz="2300" dirty="0">
              <a:solidFill>
                <a:schemeClr val="tx1"/>
              </a:solidFill>
            </a:endParaRPr>
          </a:p>
        </p:txBody>
      </p:sp>
    </p:spTree>
    <p:extLst>
      <p:ext uri="{BB962C8B-B14F-4D97-AF65-F5344CB8AC3E}">
        <p14:creationId xmlns:p14="http://schemas.microsoft.com/office/powerpoint/2010/main" val="1166348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2516927"/>
            <a:ext cx="3200400" cy="1143000"/>
          </a:xfrm>
        </p:spPr>
        <p:txBody>
          <a:bodyPr>
            <a:normAutofit/>
          </a:bodyPr>
          <a:lstStyle/>
          <a:p>
            <a:r>
              <a:rPr lang="en-US" sz="3500" b="1" dirty="0">
                <a:solidFill>
                  <a:schemeClr val="tx1"/>
                </a:solidFill>
              </a:rPr>
              <a:t>Thank you!</a:t>
            </a:r>
          </a:p>
        </p:txBody>
      </p:sp>
      <p:pic>
        <p:nvPicPr>
          <p:cNvPr id="5" name="Picture 4" descr="Do something.">
            <a:extLst>
              <a:ext uri="{FF2B5EF4-FFF2-40B4-BE49-F238E27FC236}">
                <a16:creationId xmlns:a16="http://schemas.microsoft.com/office/drawing/2014/main" id="{4F4D8309-E118-4042-8C54-7DE622758B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3570050" cy="6176855"/>
          </a:xfrm>
          <a:prstGeom prst="rect">
            <a:avLst/>
          </a:prstGeom>
        </p:spPr>
      </p:pic>
    </p:spTree>
    <p:extLst>
      <p:ext uri="{BB962C8B-B14F-4D97-AF65-F5344CB8AC3E}">
        <p14:creationId xmlns:p14="http://schemas.microsoft.com/office/powerpoint/2010/main" val="4188110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614"/>
            <a:ext cx="8229600" cy="1143000"/>
          </a:xfrm>
        </p:spPr>
        <p:txBody>
          <a:bodyPr>
            <a:normAutofit/>
          </a:bodyPr>
          <a:lstStyle/>
          <a:p>
            <a:r>
              <a:rPr lang="en-US" sz="3500" b="1" dirty="0">
                <a:solidFill>
                  <a:schemeClr val="tx1"/>
                </a:solidFill>
                <a:latin typeface="Proxima Nova Medium" panose="02000506030000020004"/>
              </a:rPr>
              <a:t>Hazing Statistics</a:t>
            </a:r>
          </a:p>
        </p:txBody>
      </p:sp>
      <p:sp>
        <p:nvSpPr>
          <p:cNvPr id="3" name="Content Placeholder 2"/>
          <p:cNvSpPr>
            <a:spLocks noGrp="1"/>
          </p:cNvSpPr>
          <p:nvPr>
            <p:ph idx="1"/>
          </p:nvPr>
        </p:nvSpPr>
        <p:spPr>
          <a:xfrm>
            <a:off x="457200" y="1499883"/>
            <a:ext cx="8229600" cy="4525963"/>
          </a:xfrm>
        </p:spPr>
        <p:txBody>
          <a:bodyPr>
            <a:normAutofit/>
          </a:bodyPr>
          <a:lstStyle/>
          <a:p>
            <a:pPr marL="285750" indent="-285750">
              <a:buFont typeface="Arial" panose="020B0604020202020204" pitchFamily="34" charset="0"/>
              <a:buChar char="•"/>
            </a:pPr>
            <a:r>
              <a:rPr lang="en-US" sz="2300" dirty="0">
                <a:solidFill>
                  <a:schemeClr val="tx1"/>
                </a:solidFill>
                <a:latin typeface="Proxima Nova Medium" panose="02000506030000020004"/>
              </a:rPr>
              <a:t>1.5 million high school students are hazed each year; 47% of students came to college already having experienced hazing.</a:t>
            </a:r>
          </a:p>
          <a:p>
            <a:pPr marL="285750" indent="-285750">
              <a:buFont typeface="Arial" panose="020B0604020202020204" pitchFamily="34" charset="0"/>
              <a:buChar char="•"/>
            </a:pPr>
            <a:r>
              <a:rPr lang="en-US" sz="2300" dirty="0">
                <a:solidFill>
                  <a:schemeClr val="tx1"/>
                </a:solidFill>
                <a:latin typeface="Proxima Nova Medium" panose="02000506030000020004"/>
              </a:rPr>
              <a:t>55% of college students involved in clubs, teams and organizations experience hazing.</a:t>
            </a:r>
          </a:p>
          <a:p>
            <a:pPr marL="285750" indent="-285750">
              <a:buFont typeface="Arial" panose="020B0604020202020204" pitchFamily="34" charset="0"/>
              <a:buChar char="•"/>
            </a:pPr>
            <a:r>
              <a:rPr lang="en-US" sz="2300" dirty="0">
                <a:solidFill>
                  <a:schemeClr val="tx1"/>
                </a:solidFill>
                <a:latin typeface="Proxima Nova Medium" panose="02000506030000020004"/>
              </a:rPr>
              <a:t>Alcohol consumption, humiliation, isolation, sleep-deprivation, and sexual acts are hazing practices common across all types of student groups.</a:t>
            </a:r>
          </a:p>
          <a:p>
            <a:pPr marL="285750" indent="-285750">
              <a:buFont typeface="Arial" panose="020B0604020202020204" pitchFamily="34" charset="0"/>
              <a:buChar char="•"/>
            </a:pPr>
            <a:r>
              <a:rPr lang="en-US" sz="2300" dirty="0">
                <a:solidFill>
                  <a:schemeClr val="tx1"/>
                </a:solidFill>
                <a:latin typeface="Proxima Nova Medium" panose="02000506030000020004"/>
              </a:rPr>
              <a:t>40% of athletes who reported being involved in hazing behaviors report that a coach or advisor was aware of the activity; 22% report that the coach was </a:t>
            </a:r>
            <a:r>
              <a:rPr lang="en-US" sz="2300" i="1" dirty="0">
                <a:solidFill>
                  <a:schemeClr val="tx1"/>
                </a:solidFill>
                <a:latin typeface="Proxima Nova Medium" panose="02000506030000020004"/>
              </a:rPr>
              <a:t>involved.</a:t>
            </a:r>
            <a:endParaRPr lang="en-US" sz="2300" dirty="0">
              <a:solidFill>
                <a:schemeClr val="tx1"/>
              </a:solidFill>
              <a:latin typeface="Proxima Nova Medium" panose="02000506030000020004"/>
            </a:endParaRPr>
          </a:p>
          <a:p>
            <a:endParaRPr lang="en-US" sz="2300" dirty="0">
              <a:solidFill>
                <a:schemeClr val="tx1"/>
              </a:solidFill>
              <a:latin typeface="Proxima Nova Medium" panose="02000506030000020004"/>
            </a:endParaRPr>
          </a:p>
        </p:txBody>
      </p:sp>
    </p:spTree>
    <p:extLst>
      <p:ext uri="{BB962C8B-B14F-4D97-AF65-F5344CB8AC3E}">
        <p14:creationId xmlns:p14="http://schemas.microsoft.com/office/powerpoint/2010/main" val="2960598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3500" b="1" dirty="0">
                <a:solidFill>
                  <a:schemeClr val="tx1"/>
                </a:solidFill>
                <a:latin typeface="Proxima Nova Medium" panose="02000506030000020004"/>
              </a:rPr>
              <a:t>Hazing Statistics</a:t>
            </a:r>
          </a:p>
        </p:txBody>
      </p:sp>
      <p:sp>
        <p:nvSpPr>
          <p:cNvPr id="3" name="Content Placeholder 2"/>
          <p:cNvSpPr>
            <a:spLocks noGrp="1"/>
          </p:cNvSpPr>
          <p:nvPr>
            <p:ph idx="1"/>
          </p:nvPr>
        </p:nvSpPr>
        <p:spPr>
          <a:xfrm>
            <a:off x="457200" y="1272653"/>
            <a:ext cx="8229600" cy="4525963"/>
          </a:xfrm>
        </p:spPr>
        <p:txBody>
          <a:bodyPr>
            <a:noAutofit/>
          </a:bodyPr>
          <a:lstStyle/>
          <a:p>
            <a:pPr marL="285750" indent="-285750">
              <a:buFont typeface="Arial" panose="020B0604020202020204" pitchFamily="34" charset="0"/>
              <a:buChar char="•"/>
            </a:pPr>
            <a:r>
              <a:rPr lang="en-US" sz="2300" dirty="0">
                <a:solidFill>
                  <a:schemeClr val="tx1"/>
                </a:solidFill>
                <a:latin typeface="Proxima Nova Medium" panose="02000506030000020004" pitchFamily="2" charset="0"/>
              </a:rPr>
              <a:t>2 in 5 students say they are aware of hazing taking place on their campus. More than 1 in 5 report that they witnessed hazing personally.</a:t>
            </a:r>
          </a:p>
          <a:p>
            <a:pPr marL="285750" indent="-285750">
              <a:buFont typeface="Arial" panose="020B0604020202020204" pitchFamily="34" charset="0"/>
              <a:buChar char="•"/>
            </a:pPr>
            <a:r>
              <a:rPr lang="en-US" sz="2300" dirty="0">
                <a:solidFill>
                  <a:schemeClr val="tx1"/>
                </a:solidFill>
                <a:latin typeface="Proxima Nova Medium" panose="02000506030000020004" pitchFamily="2" charset="0"/>
              </a:rPr>
              <a:t>In 95% of cases where students identified their experience as hazing, they did not report the events to campus officials.</a:t>
            </a:r>
          </a:p>
          <a:p>
            <a:pPr marL="285750" indent="-285750">
              <a:buFont typeface="Arial" panose="020B0604020202020204" pitchFamily="34" charset="0"/>
              <a:buChar char="•"/>
            </a:pPr>
            <a:r>
              <a:rPr lang="en-US" sz="2300" dirty="0">
                <a:solidFill>
                  <a:schemeClr val="tx1"/>
                </a:solidFill>
                <a:latin typeface="Proxima Nova Medium" panose="02000506030000020004" pitchFamily="2" charset="0"/>
              </a:rPr>
              <a:t>36% of students say they would not report hazing primarily because "there's no one to tell," and 27% feel that adults won't handle it right.</a:t>
            </a:r>
            <a:endParaRPr lang="en-US" sz="2300" b="1" i="1" dirty="0">
              <a:solidFill>
                <a:schemeClr val="tx1"/>
              </a:solidFill>
              <a:latin typeface="Proxima Nova Medium" panose="02000506030000020004" pitchFamily="2" charset="0"/>
            </a:endParaRPr>
          </a:p>
          <a:p>
            <a:pPr marL="0" indent="0">
              <a:buNone/>
            </a:pPr>
            <a:endParaRPr lang="en-US" sz="2300" b="1" i="1" dirty="0">
              <a:solidFill>
                <a:schemeClr val="tx1"/>
              </a:solidFill>
              <a:latin typeface="Proxima Nova Medium" panose="02000506030000020004" pitchFamily="2" charset="0"/>
            </a:endParaRPr>
          </a:p>
          <a:p>
            <a:pPr marL="0" indent="0">
              <a:buNone/>
            </a:pPr>
            <a:r>
              <a:rPr lang="en-US" sz="1500" b="1" i="1" dirty="0">
                <a:solidFill>
                  <a:schemeClr val="tx1"/>
                </a:solidFill>
                <a:latin typeface="Proxima Nova Medium" panose="02000506030000020004" pitchFamily="2" charset="0"/>
              </a:rPr>
              <a:t>Data taken from the national study Hazing in View: Students at Risk conducted by Elizabeth Allan, Ph.D. and Mary Madden, Ph.D. from the University of Maine.  The full report of both the pilot and complete national study are available at: </a:t>
            </a:r>
            <a:r>
              <a:rPr lang="en-US" sz="1500" b="1" i="1" dirty="0" err="1">
                <a:solidFill>
                  <a:schemeClr val="tx1"/>
                </a:solidFill>
                <a:latin typeface="Proxima Nova Medium" panose="02000506030000020004" pitchFamily="2" charset="0"/>
                <a:hlinkClick r:id="rId3"/>
              </a:rPr>
              <a:t>HazingStudy.Org</a:t>
            </a:r>
            <a:endParaRPr lang="en-US" sz="2300" dirty="0">
              <a:solidFill>
                <a:schemeClr val="tx1"/>
              </a:solidFill>
              <a:latin typeface="Proxima Nova Medium" panose="02000506030000020004" pitchFamily="2" charset="0"/>
            </a:endParaRPr>
          </a:p>
          <a:p>
            <a:pPr>
              <a:buFont typeface="Arial" panose="020B0604020202020204" pitchFamily="34" charset="0"/>
              <a:buChar char="•"/>
            </a:pPr>
            <a:endParaRPr lang="en-US" sz="2300" dirty="0">
              <a:solidFill>
                <a:schemeClr val="tx1"/>
              </a:solidFill>
              <a:latin typeface="Proxima Nova Medium" panose="02000506030000020004" pitchFamily="2" charset="0"/>
            </a:endParaRPr>
          </a:p>
          <a:p>
            <a:endParaRPr lang="en-US" sz="2300" dirty="0">
              <a:solidFill>
                <a:schemeClr val="tx1"/>
              </a:solidFill>
              <a:latin typeface="Proxima Nova Medium" panose="02000506030000020004" pitchFamily="2" charset="0"/>
            </a:endParaRPr>
          </a:p>
          <a:p>
            <a:pPr marL="0" indent="0">
              <a:buNone/>
            </a:pPr>
            <a:endParaRPr lang="en-US" sz="2300" dirty="0">
              <a:solidFill>
                <a:schemeClr val="tx1"/>
              </a:solidFill>
            </a:endParaRPr>
          </a:p>
        </p:txBody>
      </p:sp>
    </p:spTree>
    <p:extLst>
      <p:ext uri="{BB962C8B-B14F-4D97-AF65-F5344CB8AC3E}">
        <p14:creationId xmlns:p14="http://schemas.microsoft.com/office/powerpoint/2010/main" val="2977640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698" y="273051"/>
            <a:ext cx="8229600" cy="1143000"/>
          </a:xfrm>
        </p:spPr>
        <p:txBody>
          <a:bodyPr>
            <a:normAutofit/>
          </a:bodyPr>
          <a:lstStyle/>
          <a:p>
            <a:r>
              <a:rPr lang="en-US" sz="3500" b="1" dirty="0">
                <a:solidFill>
                  <a:schemeClr val="tx1"/>
                </a:solidFill>
                <a:latin typeface="Proxima Nova Medium" panose="02000506030000020004"/>
              </a:rPr>
              <a:t>Hazing</a:t>
            </a:r>
          </a:p>
        </p:txBody>
      </p:sp>
      <p:sp>
        <p:nvSpPr>
          <p:cNvPr id="3" name="Content Placeholder 2"/>
          <p:cNvSpPr>
            <a:spLocks noGrp="1"/>
          </p:cNvSpPr>
          <p:nvPr>
            <p:ph idx="1"/>
          </p:nvPr>
        </p:nvSpPr>
        <p:spPr>
          <a:xfrm>
            <a:off x="516698" y="1677282"/>
            <a:ext cx="8229600" cy="4525963"/>
          </a:xfrm>
        </p:spPr>
        <p:txBody>
          <a:bodyPr>
            <a:normAutofit/>
          </a:bodyPr>
          <a:lstStyle/>
          <a:p>
            <a:pPr marL="0" indent="0" algn="ctr">
              <a:buNone/>
            </a:pPr>
            <a:r>
              <a:rPr lang="en-US" sz="2500" dirty="0">
                <a:solidFill>
                  <a:schemeClr val="tx1"/>
                </a:solidFill>
                <a:latin typeface="Proxima Nova Medium" panose="02000506030000020004"/>
              </a:rPr>
              <a:t>LSU Hazing Definition</a:t>
            </a:r>
          </a:p>
          <a:p>
            <a:pPr marL="0" indent="0" algn="ctr">
              <a:buNone/>
            </a:pPr>
            <a:endParaRPr lang="en-US" sz="2500" dirty="0">
              <a:solidFill>
                <a:schemeClr val="tx1"/>
              </a:solidFill>
              <a:latin typeface="Proxima Nova Medium" panose="02000506030000020004"/>
            </a:endParaRPr>
          </a:p>
          <a:p>
            <a:pPr marL="0" indent="0" algn="ctr">
              <a:buNone/>
            </a:pPr>
            <a:r>
              <a:rPr lang="en-US" sz="2500" dirty="0">
                <a:solidFill>
                  <a:schemeClr val="tx1"/>
                </a:solidFill>
                <a:latin typeface="Proxima Nova Medium" panose="02000506030000020004"/>
              </a:rPr>
              <a:t>Permanent Memorandum 80</a:t>
            </a:r>
          </a:p>
          <a:p>
            <a:pPr marL="0" indent="0" algn="ctr">
              <a:buNone/>
            </a:pPr>
            <a:endParaRPr lang="en-US" sz="2500" dirty="0">
              <a:solidFill>
                <a:schemeClr val="tx1"/>
              </a:solidFill>
              <a:latin typeface="Proxima Nova Medium" panose="02000506030000020004"/>
            </a:endParaRPr>
          </a:p>
          <a:p>
            <a:pPr marL="0" indent="0" algn="ctr">
              <a:buNone/>
            </a:pPr>
            <a:r>
              <a:rPr lang="en-US" sz="2500" dirty="0">
                <a:solidFill>
                  <a:schemeClr val="tx1"/>
                </a:solidFill>
                <a:latin typeface="Proxima Nova Medium" panose="02000506030000020004"/>
              </a:rPr>
              <a:t>Hazing v. Coercive Behavior</a:t>
            </a:r>
          </a:p>
          <a:p>
            <a:pPr marL="0" indent="0">
              <a:buNone/>
            </a:pPr>
            <a:endParaRPr lang="en-US" sz="2500" dirty="0">
              <a:solidFill>
                <a:schemeClr val="tx1"/>
              </a:solidFill>
              <a:latin typeface="Proxima Nova Medium" panose="02000506030000020004"/>
            </a:endParaRPr>
          </a:p>
          <a:p>
            <a:pPr marL="0" indent="0">
              <a:buNone/>
            </a:pPr>
            <a:endParaRPr lang="en-US" sz="2500" dirty="0">
              <a:solidFill>
                <a:schemeClr val="tx1"/>
              </a:solidFill>
              <a:latin typeface="Proxima Nova Medium" panose="02000506030000020004"/>
            </a:endParaRPr>
          </a:p>
          <a:p>
            <a:pPr marL="0" indent="0">
              <a:buNone/>
            </a:pPr>
            <a:endParaRPr lang="en-US" sz="2500" dirty="0">
              <a:solidFill>
                <a:schemeClr val="tx1"/>
              </a:solidFill>
              <a:latin typeface="Proxima Nova Medium" panose="02000506030000020004"/>
            </a:endParaRPr>
          </a:p>
          <a:p>
            <a:pPr marL="0" indent="0">
              <a:buNone/>
            </a:pPr>
            <a:endParaRPr lang="en-US" sz="2500" dirty="0">
              <a:solidFill>
                <a:schemeClr val="tx1"/>
              </a:solidFill>
              <a:latin typeface="Proxima Nova Medium" panose="02000506030000020004"/>
            </a:endParaRPr>
          </a:p>
          <a:p>
            <a:pPr marL="0" indent="0">
              <a:buNone/>
            </a:pPr>
            <a:endParaRPr lang="en-US" sz="2500" dirty="0">
              <a:solidFill>
                <a:schemeClr val="tx1"/>
              </a:solidFill>
              <a:latin typeface="Proxima Nova Medium" panose="02000506030000020004"/>
            </a:endParaRPr>
          </a:p>
          <a:p>
            <a:pPr marL="0" indent="0">
              <a:buNone/>
            </a:pPr>
            <a:endParaRPr lang="en-US" sz="2500" dirty="0">
              <a:solidFill>
                <a:schemeClr val="tx1"/>
              </a:solidFill>
              <a:latin typeface="Proxima Nova Medium" panose="02000506030000020004"/>
            </a:endParaRPr>
          </a:p>
          <a:p>
            <a:pPr marL="0" indent="0">
              <a:buNone/>
            </a:pPr>
            <a:endParaRPr lang="en-US" sz="2500" dirty="0">
              <a:solidFill>
                <a:schemeClr val="tx1"/>
              </a:solidFill>
              <a:latin typeface="Proxima Nova Medium" panose="02000506030000020004"/>
            </a:endParaRPr>
          </a:p>
        </p:txBody>
      </p:sp>
    </p:spTree>
    <p:extLst>
      <p:ext uri="{BB962C8B-B14F-4D97-AF65-F5344CB8AC3E}">
        <p14:creationId xmlns:p14="http://schemas.microsoft.com/office/powerpoint/2010/main" val="1037785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9712"/>
            <a:ext cx="8229600" cy="1143000"/>
          </a:xfrm>
        </p:spPr>
        <p:txBody>
          <a:bodyPr>
            <a:normAutofit/>
          </a:bodyPr>
          <a:lstStyle/>
          <a:p>
            <a:r>
              <a:rPr lang="en-US" sz="3500" b="1" dirty="0">
                <a:solidFill>
                  <a:schemeClr val="tx1"/>
                </a:solidFill>
                <a:latin typeface="Proxima Nova Medium" panose="02000506030000020004"/>
              </a:rPr>
              <a:t>Hazing</a:t>
            </a:r>
          </a:p>
        </p:txBody>
      </p:sp>
      <p:sp>
        <p:nvSpPr>
          <p:cNvPr id="3" name="Content Placeholder 2"/>
          <p:cNvSpPr>
            <a:spLocks noGrp="1"/>
          </p:cNvSpPr>
          <p:nvPr>
            <p:ph idx="1"/>
          </p:nvPr>
        </p:nvSpPr>
        <p:spPr/>
        <p:txBody>
          <a:bodyPr/>
          <a:lstStyle/>
          <a:p>
            <a:pPr marL="0" indent="0">
              <a:buNone/>
            </a:pPr>
            <a:r>
              <a:rPr lang="en-US" sz="2300" dirty="0">
                <a:solidFill>
                  <a:schemeClr val="tx1"/>
                </a:solidFill>
                <a:latin typeface="Proxima Nova Medium" panose="02000506030000020004" pitchFamily="2" charset="0"/>
              </a:rPr>
              <a:t>Hazing means an act by an individual or a group that, as an explicit or implicit condition for initiation to, admission into, affiliation with, or continued membership in a group or organization, regardless of consent.</a:t>
            </a:r>
          </a:p>
        </p:txBody>
      </p:sp>
    </p:spTree>
    <p:extLst>
      <p:ext uri="{BB962C8B-B14F-4D97-AF65-F5344CB8AC3E}">
        <p14:creationId xmlns:p14="http://schemas.microsoft.com/office/powerpoint/2010/main" val="2147146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698" y="457200"/>
            <a:ext cx="8229600" cy="1143000"/>
          </a:xfrm>
        </p:spPr>
        <p:txBody>
          <a:bodyPr/>
          <a:lstStyle/>
          <a:p>
            <a:r>
              <a:rPr lang="en-US" sz="3500" b="1" dirty="0">
                <a:solidFill>
                  <a:schemeClr val="tx1"/>
                </a:solidFill>
                <a:latin typeface="Proxima Nova Medium" panose="02000506030000020004"/>
              </a:rPr>
              <a:t>Hazing</a:t>
            </a:r>
          </a:p>
        </p:txBody>
      </p:sp>
      <p:sp>
        <p:nvSpPr>
          <p:cNvPr id="3" name="Content Placeholder 2"/>
          <p:cNvSpPr>
            <a:spLocks noGrp="1"/>
          </p:cNvSpPr>
          <p:nvPr>
            <p:ph idx="1"/>
          </p:nvPr>
        </p:nvSpPr>
        <p:spPr>
          <a:xfrm>
            <a:off x="457200" y="1600200"/>
            <a:ext cx="8229600" cy="4514849"/>
          </a:xfrm>
        </p:spPr>
        <p:txBody>
          <a:bodyPr>
            <a:normAutofit fontScale="92500"/>
          </a:bodyPr>
          <a:lstStyle/>
          <a:p>
            <a:pPr marL="457200" indent="-457200">
              <a:buFont typeface="+mj-lt"/>
              <a:buAutoNum type="arabicPeriod"/>
            </a:pPr>
            <a:r>
              <a:rPr lang="en-US" sz="2300" dirty="0">
                <a:solidFill>
                  <a:schemeClr val="tx1"/>
                </a:solidFill>
                <a:latin typeface="Proxima Nova Medium" panose="02000506030000020004" pitchFamily="2" charset="0"/>
              </a:rPr>
              <a:t>Endangers the physical health or safety of a person or would cause a reasonable person severe emotional distress;</a:t>
            </a:r>
          </a:p>
          <a:p>
            <a:pPr marL="457200" indent="-457200">
              <a:buFont typeface="+mj-lt"/>
              <a:buAutoNum type="arabicPeriod"/>
            </a:pPr>
            <a:r>
              <a:rPr lang="en-US" sz="2300" dirty="0">
                <a:solidFill>
                  <a:schemeClr val="tx1"/>
                </a:solidFill>
                <a:latin typeface="Proxima Nova Medium" panose="02000506030000020004" pitchFamily="2" charset="0"/>
              </a:rPr>
              <a:t>Results in the destruction or removal of public or private property;</a:t>
            </a:r>
          </a:p>
          <a:p>
            <a:pPr marL="457200" indent="-457200">
              <a:buFont typeface="+mj-lt"/>
              <a:buAutoNum type="arabicPeriod"/>
            </a:pPr>
            <a:r>
              <a:rPr lang="en-US" sz="2300" dirty="0">
                <a:solidFill>
                  <a:schemeClr val="tx1"/>
                </a:solidFill>
                <a:latin typeface="Proxima Nova Medium" panose="02000506030000020004" pitchFamily="2" charset="0"/>
              </a:rPr>
              <a:t>Involves the consumption of alcohol or drugs;</a:t>
            </a:r>
          </a:p>
          <a:p>
            <a:pPr marL="457200" indent="-457200">
              <a:buFont typeface="+mj-lt"/>
              <a:buAutoNum type="arabicPeriod"/>
            </a:pPr>
            <a:r>
              <a:rPr lang="en-US" sz="2300" dirty="0">
                <a:solidFill>
                  <a:schemeClr val="tx1"/>
                </a:solidFill>
                <a:latin typeface="Proxima Nova Medium" panose="02000506030000020004" pitchFamily="2" charset="0"/>
              </a:rPr>
              <a:t>Involves the consumption of substances to excess or placement of substances on the body;</a:t>
            </a:r>
          </a:p>
          <a:p>
            <a:pPr marL="457200" indent="-457200">
              <a:buFont typeface="+mj-lt"/>
              <a:buAutoNum type="arabicPeriod"/>
            </a:pPr>
            <a:r>
              <a:rPr lang="en-US" sz="2300" dirty="0">
                <a:solidFill>
                  <a:schemeClr val="tx1"/>
                </a:solidFill>
                <a:latin typeface="Proxima Nova Medium" panose="02000506030000020004" pitchFamily="2" charset="0"/>
              </a:rPr>
              <a:t>Involves sexual activity;</a:t>
            </a:r>
          </a:p>
          <a:p>
            <a:pPr marL="457200" indent="-457200">
              <a:buFont typeface="+mj-lt"/>
              <a:buAutoNum type="arabicPeriod"/>
            </a:pPr>
            <a:r>
              <a:rPr lang="en-US" sz="2300" dirty="0">
                <a:solidFill>
                  <a:schemeClr val="tx1"/>
                </a:solidFill>
                <a:latin typeface="Proxima Nova Medium" panose="02000506030000020004" pitchFamily="2" charset="0"/>
              </a:rPr>
              <a:t>Involves violation of federal, state or local law or University policy; or</a:t>
            </a:r>
          </a:p>
          <a:p>
            <a:pPr marL="457200" indent="-457200">
              <a:buFont typeface="+mj-lt"/>
              <a:buAutoNum type="arabicPeriod"/>
            </a:pPr>
            <a:r>
              <a:rPr lang="en-US" sz="2300" dirty="0">
                <a:solidFill>
                  <a:schemeClr val="tx1"/>
                </a:solidFill>
                <a:latin typeface="Proxima Nova Medium" panose="02000506030000020004" pitchFamily="2" charset="0"/>
              </a:rPr>
              <a:t>Disrupts the academic performance or class attendance of a person.</a:t>
            </a:r>
          </a:p>
        </p:txBody>
      </p:sp>
    </p:spTree>
    <p:extLst>
      <p:ext uri="{BB962C8B-B14F-4D97-AF65-F5344CB8AC3E}">
        <p14:creationId xmlns:p14="http://schemas.microsoft.com/office/powerpoint/2010/main" val="3439455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962" y="248126"/>
            <a:ext cx="8229600" cy="1143000"/>
          </a:xfrm>
        </p:spPr>
        <p:txBody>
          <a:bodyPr/>
          <a:lstStyle/>
          <a:p>
            <a:r>
              <a:rPr lang="en-US" sz="3500" b="1" dirty="0">
                <a:solidFill>
                  <a:schemeClr val="tx1"/>
                </a:solidFill>
                <a:latin typeface="Proxima Nova Medium" panose="02000506030000020004"/>
              </a:rPr>
              <a:t>Hazing</a:t>
            </a:r>
          </a:p>
        </p:txBody>
      </p:sp>
      <p:sp>
        <p:nvSpPr>
          <p:cNvPr id="3" name="Content Placeholder 2"/>
          <p:cNvSpPr>
            <a:spLocks noGrp="1"/>
          </p:cNvSpPr>
          <p:nvPr>
            <p:ph idx="1"/>
          </p:nvPr>
        </p:nvSpPr>
        <p:spPr/>
        <p:txBody>
          <a:bodyPr>
            <a:normAutofit/>
          </a:bodyPr>
          <a:lstStyle/>
          <a:p>
            <a:pPr marL="0" indent="0">
              <a:buNone/>
            </a:pPr>
            <a:r>
              <a:rPr lang="en-US" sz="2300" dirty="0">
                <a:solidFill>
                  <a:schemeClr val="tx1"/>
                </a:solidFill>
                <a:latin typeface="Proxima Nova Medium" panose="02000506030000020004" pitchFamily="2" charset="0"/>
              </a:rPr>
              <a:t>It is not a defense to a charge of hazing that</a:t>
            </a:r>
          </a:p>
          <a:p>
            <a:pPr marL="400050" indent="-400050">
              <a:buAutoNum type="romanLcParenBoth"/>
            </a:pPr>
            <a:r>
              <a:rPr lang="en-US" sz="2300" dirty="0">
                <a:solidFill>
                  <a:schemeClr val="tx1"/>
                </a:solidFill>
                <a:latin typeface="Proxima Nova Medium" panose="02000506030000020004" pitchFamily="2" charset="0"/>
              </a:rPr>
              <a:t> the consent of the person had been obtained; </a:t>
            </a:r>
          </a:p>
          <a:p>
            <a:pPr marL="400050" indent="-400050">
              <a:buAutoNum type="romanLcParenBoth"/>
            </a:pPr>
            <a:r>
              <a:rPr lang="en-US" sz="2300" dirty="0">
                <a:solidFill>
                  <a:schemeClr val="tx1"/>
                </a:solidFill>
                <a:latin typeface="Proxima Nova Medium" panose="02000506030000020004" pitchFamily="2" charset="0"/>
              </a:rPr>
              <a:t> the conduct or activity that resulted in the death or injury of a person was not part of an official 	organizational event or was not otherwise sanctioned or approved by the organization; or </a:t>
            </a:r>
          </a:p>
          <a:p>
            <a:pPr marL="400050" indent="-400050">
              <a:buAutoNum type="romanLcParenBoth"/>
            </a:pPr>
            <a:r>
              <a:rPr lang="en-US" sz="2300" dirty="0">
                <a:solidFill>
                  <a:schemeClr val="tx1"/>
                </a:solidFill>
                <a:latin typeface="Proxima Nova Medium" panose="02000506030000020004" pitchFamily="2" charset="0"/>
              </a:rPr>
              <a:t> the conduct or activity that resulted in death or 	injury of the person was not done as a condition of membership to an organization.</a:t>
            </a:r>
          </a:p>
          <a:p>
            <a:endParaRPr lang="en-US" sz="2300" dirty="0">
              <a:solidFill>
                <a:schemeClr val="tx1"/>
              </a:solidFill>
              <a:latin typeface="Proxima Nova Medium" panose="02000506030000020004" pitchFamily="2" charset="0"/>
            </a:endParaRPr>
          </a:p>
          <a:p>
            <a:pPr>
              <a:buFont typeface="Arial" panose="020B0604020202020204" pitchFamily="34" charset="0"/>
              <a:buChar char="•"/>
            </a:pPr>
            <a:endParaRPr lang="en-US" sz="2300" dirty="0">
              <a:solidFill>
                <a:schemeClr val="tx1"/>
              </a:solidFill>
              <a:latin typeface="Proxima Nova Medium" panose="02000506030000020004" pitchFamily="2" charset="0"/>
            </a:endParaRPr>
          </a:p>
          <a:p>
            <a:endParaRPr lang="en-US" sz="2300" dirty="0">
              <a:solidFill>
                <a:schemeClr val="tx1"/>
              </a:solidFill>
              <a:latin typeface="Proxima Nova Medium" panose="02000506030000020004" pitchFamily="2" charset="0"/>
            </a:endParaRPr>
          </a:p>
          <a:p>
            <a:pPr>
              <a:buFont typeface="Arial" panose="020B0604020202020204" pitchFamily="34" charset="0"/>
              <a:buChar char="•"/>
            </a:pPr>
            <a:endParaRPr lang="en-US" sz="2300" dirty="0">
              <a:solidFill>
                <a:schemeClr val="tx1"/>
              </a:solidFill>
              <a:latin typeface="Proxima Nova Medium" panose="02000506030000020004" pitchFamily="2" charset="0"/>
            </a:endParaRPr>
          </a:p>
          <a:p>
            <a:pPr>
              <a:buFont typeface="Arial" panose="020B0604020202020204" pitchFamily="34" charset="0"/>
              <a:buChar char="•"/>
            </a:pPr>
            <a:endParaRPr lang="en-US" sz="2300" dirty="0">
              <a:solidFill>
                <a:schemeClr val="tx1"/>
              </a:solidFill>
              <a:latin typeface="Proxima Nova Medium" panose="02000506030000020004" pitchFamily="2" charset="0"/>
            </a:endParaRPr>
          </a:p>
          <a:p>
            <a:endParaRPr lang="en-US" sz="2300" dirty="0">
              <a:solidFill>
                <a:schemeClr val="tx1"/>
              </a:solidFill>
              <a:latin typeface="Proxima Nova Medium" panose="02000506030000020004" pitchFamily="2" charset="0"/>
            </a:endParaRPr>
          </a:p>
          <a:p>
            <a:endParaRPr lang="en-US" sz="2300" dirty="0">
              <a:solidFill>
                <a:schemeClr val="tx1"/>
              </a:solidFill>
            </a:endParaRPr>
          </a:p>
        </p:txBody>
      </p:sp>
    </p:spTree>
    <p:extLst>
      <p:ext uri="{BB962C8B-B14F-4D97-AF65-F5344CB8AC3E}">
        <p14:creationId xmlns:p14="http://schemas.microsoft.com/office/powerpoint/2010/main" val="3144971230"/>
      </p:ext>
    </p:extLst>
  </p:cSld>
  <p:clrMapOvr>
    <a:masterClrMapping/>
  </p:clrMapOvr>
</p:sld>
</file>

<file path=ppt/theme/theme1.xml><?xml version="1.0" encoding="utf-8"?>
<a:theme xmlns:a="http://schemas.openxmlformats.org/drawingml/2006/main" name="Tigerbites2018">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gerbites2018" id="{0F0E19E0-2693-4348-A265-63FC1F8C1CC6}" vid="{8CD60CC8-981C-4717-97D7-1799FC379B11}"/>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1" id="{7E0AD6C2-99BC-5545-8885-E326EE450C73}" vid="{5FF2C76E-28B4-4D41-B273-EFC3283402B6}"/>
    </a:ext>
  </a:extLst>
</a:theme>
</file>

<file path=ppt/theme/theme3.xml><?xml version="1.0" encoding="utf-8"?>
<a:theme xmlns:a="http://schemas.openxmlformats.org/drawingml/2006/main" name="2_Tigerbites2018">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gerbites2018" id="{0F0E19E0-2693-4348-A265-63FC1F8C1CC6}" vid="{8CD60CC8-981C-4717-97D7-1799FC379B11}"/>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1" id="{7E0AD6C2-99BC-5545-8885-E326EE450C73}" vid="{5FF2C76E-28B4-4D41-B273-EFC3283402B6}"/>
    </a:ext>
  </a:extLst>
</a:theme>
</file>

<file path=ppt/theme/theme5.xml><?xml version="1.0" encoding="utf-8"?>
<a:theme xmlns:a="http://schemas.openxmlformats.org/drawingml/2006/main" name="LSU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ealth &amp; Wellness Holidays" id="{3617763E-05A2-A945-B46B-401728888F25}" vid="{986796F8-AE74-AB43-A8F2-83CDB1D82DC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9.png"/></Relationships>
</file>

<file path=ppt/webextensions/webextension1.xml><?xml version="1.0" encoding="utf-8"?>
<we:webextension xmlns:we="http://schemas.microsoft.com/office/webextensions/webextension/2010/11" id="{D87D6F47-FD9E-B545-BA47-BA7F0666A18D}">
  <we:reference id="wa104221182" version="3.3.0.0" store="en-US" storeType="OMEX"/>
  <we:alternateReferences>
    <we:reference id="wa104221182" version="3.3.0.0" store="wa104221182" storeType="OMEX"/>
  </we:alternateReferences>
  <we:properties>
    <we:property name="slideId" value="341"/>
    <we:property name="vid" value="&quot;https://youtu.be/3vAKfdan0ao&quot;"/>
    <we:property name="autoplay" value="0"/>
    <we:property name="starttime" value="0"/>
    <we:property name="endtime" value="0"/>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Tigerbites2018</Template>
  <TotalTime>23499</TotalTime>
  <Words>5194</Words>
  <Application>Microsoft Macintosh PowerPoint</Application>
  <PresentationFormat>On-screen Show (4:3)</PresentationFormat>
  <Paragraphs>365</Paragraphs>
  <Slides>36</Slides>
  <Notes>36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36</vt:i4>
      </vt:variant>
    </vt:vector>
  </HeadingPairs>
  <TitlesOfParts>
    <vt:vector size="46" baseType="lpstr">
      <vt:lpstr>Arial</vt:lpstr>
      <vt:lpstr>Calibri</vt:lpstr>
      <vt:lpstr>Calibri Light</vt:lpstr>
      <vt:lpstr>Proxima Nova</vt:lpstr>
      <vt:lpstr>Proxima Nova Medium</vt:lpstr>
      <vt:lpstr>Tigerbites2018</vt:lpstr>
      <vt:lpstr>1_Office Theme</vt:lpstr>
      <vt:lpstr>2_Tigerbites2018</vt:lpstr>
      <vt:lpstr>3_Office Theme</vt:lpstr>
      <vt:lpstr>LSU Template</vt:lpstr>
      <vt:lpstr>Do Something. Help stop hazing at LSU.</vt:lpstr>
      <vt:lpstr>High Risk Situations</vt:lpstr>
      <vt:lpstr>Hazing</vt:lpstr>
      <vt:lpstr>Hazing Statistics</vt:lpstr>
      <vt:lpstr>Hazing Statistics</vt:lpstr>
      <vt:lpstr>Hazing</vt:lpstr>
      <vt:lpstr>Hazing</vt:lpstr>
      <vt:lpstr>Hazing</vt:lpstr>
      <vt:lpstr>Hazing</vt:lpstr>
      <vt:lpstr>Hazing</vt:lpstr>
      <vt:lpstr>Hazing</vt:lpstr>
      <vt:lpstr>Coercive Behavior</vt:lpstr>
      <vt:lpstr>Criminal Hazing in Louisiana</vt:lpstr>
      <vt:lpstr>The Max Gruver Act</vt:lpstr>
      <vt:lpstr>Recognizing the Signs of Hazing Culture</vt:lpstr>
      <vt:lpstr>Recognizing the Signs of Hazing Culture</vt:lpstr>
      <vt:lpstr>Our Reality</vt:lpstr>
      <vt:lpstr>The Bystander Effect</vt:lpstr>
      <vt:lpstr>The Bystander Effect</vt:lpstr>
      <vt:lpstr>Reasons Bystanders Don’t Intervene</vt:lpstr>
      <vt:lpstr>Conformity</vt:lpstr>
      <vt:lpstr>Conformity</vt:lpstr>
      <vt:lpstr>Bystander Intervention</vt:lpstr>
      <vt:lpstr>1</vt:lpstr>
      <vt:lpstr>2</vt:lpstr>
      <vt:lpstr>3</vt:lpstr>
      <vt:lpstr>4</vt:lpstr>
      <vt:lpstr>Choosing Your Intervention Style</vt:lpstr>
      <vt:lpstr>Tips for Your Different Approaches</vt:lpstr>
      <vt:lpstr>5</vt:lpstr>
      <vt:lpstr>LSU Amnesty Policy</vt:lpstr>
      <vt:lpstr>Andrew</vt:lpstr>
      <vt:lpstr>The True Value of Intervening</vt:lpstr>
      <vt:lpstr>Resources</vt:lpstr>
      <vt:lpstr>Report Hazing</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White</dc:creator>
  <cp:lastModifiedBy>Millena Wilson</cp:lastModifiedBy>
  <cp:revision>249</cp:revision>
  <cp:lastPrinted>2019-08-14T12:38:55Z</cp:lastPrinted>
  <dcterms:created xsi:type="dcterms:W3CDTF">2017-08-11T15:00:10Z</dcterms:created>
  <dcterms:modified xsi:type="dcterms:W3CDTF">2021-08-26T13:47:06Z</dcterms:modified>
</cp:coreProperties>
</file>